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7" r:id="rId3"/>
    <p:sldId id="281" r:id="rId4"/>
    <p:sldId id="278" r:id="rId5"/>
    <p:sldId id="276" r:id="rId6"/>
    <p:sldId id="279" r:id="rId7"/>
    <p:sldId id="280" r:id="rId8"/>
    <p:sldId id="282" r:id="rId9"/>
    <p:sldId id="258" r:id="rId10"/>
    <p:sldId id="259" r:id="rId11"/>
    <p:sldId id="260" r:id="rId12"/>
    <p:sldId id="261" r:id="rId13"/>
    <p:sldId id="272" r:id="rId14"/>
    <p:sldId id="271" r:id="rId15"/>
    <p:sldId id="274" r:id="rId16"/>
    <p:sldId id="275" r:id="rId17"/>
    <p:sldId id="263" r:id="rId18"/>
    <p:sldId id="270" r:id="rId19"/>
    <p:sldId id="265" r:id="rId20"/>
    <p:sldId id="267" r:id="rId21"/>
    <p:sldId id="268" r:id="rId22"/>
    <p:sldId id="269" r:id="rId23"/>
    <p:sldId id="266" r:id="rId24"/>
    <p:sldId id="273" r:id="rId25"/>
  </p:sldIdLst>
  <p:sldSz cx="9144000" cy="6858000" type="screen4x3"/>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7DD1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p:restoredLeft sz="34587" autoAdjust="0"/>
    <p:restoredTop sz="94713" autoAdjust="0"/>
  </p:normalViewPr>
  <p:slideViewPr>
    <p:cSldViewPr>
      <p:cViewPr varScale="1">
        <p:scale>
          <a:sx n="110" d="100"/>
          <a:sy n="110" d="100"/>
        </p:scale>
        <p:origin x="-164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sl-SI"/>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sl-SI"/>
          </a:p>
        </p:txBody>
      </p:sp>
      <p:sp>
        <p:nvSpPr>
          <p:cNvPr id="4" name="Date Placeholder 3"/>
          <p:cNvSpPr>
            <a:spLocks noGrp="1"/>
          </p:cNvSpPr>
          <p:nvPr>
            <p:ph type="dt" sz="half" idx="10"/>
          </p:nvPr>
        </p:nvSpPr>
        <p:spPr/>
        <p:txBody>
          <a:bodyPr/>
          <a:lstStyle/>
          <a:p>
            <a:fld id="{0532E67A-3033-412A-8BA7-7650AA2AC7FF}" type="datetimeFigureOut">
              <a:rPr lang="sl-SI" smtClean="0"/>
              <a:pPr/>
              <a:t>21.11.2024</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6B82B23E-BC08-4939-926C-0221A126E173}" type="slidenum">
              <a:rPr lang="sl-SI" smtClean="0"/>
              <a:pPr/>
              <a:t>‹#›</a:t>
            </a:fld>
            <a:endParaRPr lang="sl-SI"/>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Date Placeholder 3"/>
          <p:cNvSpPr>
            <a:spLocks noGrp="1"/>
          </p:cNvSpPr>
          <p:nvPr>
            <p:ph type="dt" sz="half" idx="10"/>
          </p:nvPr>
        </p:nvSpPr>
        <p:spPr/>
        <p:txBody>
          <a:bodyPr/>
          <a:lstStyle/>
          <a:p>
            <a:fld id="{0532E67A-3033-412A-8BA7-7650AA2AC7FF}" type="datetimeFigureOut">
              <a:rPr lang="sl-SI" smtClean="0"/>
              <a:pPr/>
              <a:t>21.11.2024</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6B82B23E-BC08-4939-926C-0221A126E173}" type="slidenum">
              <a:rPr lang="sl-SI" smtClean="0"/>
              <a:pPr/>
              <a:t>‹#›</a:t>
            </a:fld>
            <a:endParaRPr lang="sl-SI"/>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sl-SI"/>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Date Placeholder 3"/>
          <p:cNvSpPr>
            <a:spLocks noGrp="1"/>
          </p:cNvSpPr>
          <p:nvPr>
            <p:ph type="dt" sz="half" idx="10"/>
          </p:nvPr>
        </p:nvSpPr>
        <p:spPr/>
        <p:txBody>
          <a:bodyPr/>
          <a:lstStyle/>
          <a:p>
            <a:fld id="{0532E67A-3033-412A-8BA7-7650AA2AC7FF}" type="datetimeFigureOut">
              <a:rPr lang="sl-SI" smtClean="0"/>
              <a:pPr/>
              <a:t>21.11.2024</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6B82B23E-BC08-4939-926C-0221A126E173}" type="slidenum">
              <a:rPr lang="sl-SI" smtClean="0"/>
              <a:pPr/>
              <a:t>‹#›</a:t>
            </a:fld>
            <a:endParaRPr lang="sl-SI"/>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Date Placeholder 3"/>
          <p:cNvSpPr>
            <a:spLocks noGrp="1"/>
          </p:cNvSpPr>
          <p:nvPr>
            <p:ph type="dt" sz="half" idx="10"/>
          </p:nvPr>
        </p:nvSpPr>
        <p:spPr/>
        <p:txBody>
          <a:bodyPr/>
          <a:lstStyle/>
          <a:p>
            <a:fld id="{0532E67A-3033-412A-8BA7-7650AA2AC7FF}" type="datetimeFigureOut">
              <a:rPr lang="sl-SI" smtClean="0"/>
              <a:pPr/>
              <a:t>21.11.2024</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6B82B23E-BC08-4939-926C-0221A126E173}" type="slidenum">
              <a:rPr lang="sl-SI" smtClean="0"/>
              <a:pPr/>
              <a:t>‹#›</a:t>
            </a:fld>
            <a:endParaRPr lang="sl-SI"/>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sl-SI"/>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532E67A-3033-412A-8BA7-7650AA2AC7FF}" type="datetimeFigureOut">
              <a:rPr lang="sl-SI" smtClean="0"/>
              <a:pPr/>
              <a:t>21.11.2024</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6B82B23E-BC08-4939-926C-0221A126E173}" type="slidenum">
              <a:rPr lang="sl-SI" smtClean="0"/>
              <a:pPr/>
              <a:t>‹#›</a:t>
            </a:fld>
            <a:endParaRPr lang="sl-SI"/>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5" name="Date Placeholder 4"/>
          <p:cNvSpPr>
            <a:spLocks noGrp="1"/>
          </p:cNvSpPr>
          <p:nvPr>
            <p:ph type="dt" sz="half" idx="10"/>
          </p:nvPr>
        </p:nvSpPr>
        <p:spPr/>
        <p:txBody>
          <a:bodyPr/>
          <a:lstStyle/>
          <a:p>
            <a:fld id="{0532E67A-3033-412A-8BA7-7650AA2AC7FF}" type="datetimeFigureOut">
              <a:rPr lang="sl-SI" smtClean="0"/>
              <a:pPr/>
              <a:t>21.11.2024</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6B82B23E-BC08-4939-926C-0221A126E173}" type="slidenum">
              <a:rPr lang="sl-SI" smtClean="0"/>
              <a:pPr/>
              <a:t>‹#›</a:t>
            </a:fld>
            <a:endParaRPr lang="sl-SI"/>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sl-SI"/>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7" name="Date Placeholder 6"/>
          <p:cNvSpPr>
            <a:spLocks noGrp="1"/>
          </p:cNvSpPr>
          <p:nvPr>
            <p:ph type="dt" sz="half" idx="10"/>
          </p:nvPr>
        </p:nvSpPr>
        <p:spPr/>
        <p:txBody>
          <a:bodyPr/>
          <a:lstStyle/>
          <a:p>
            <a:fld id="{0532E67A-3033-412A-8BA7-7650AA2AC7FF}" type="datetimeFigureOut">
              <a:rPr lang="sl-SI" smtClean="0"/>
              <a:pPr/>
              <a:t>21.11.2024</a:t>
            </a:fld>
            <a:endParaRPr lang="sl-SI"/>
          </a:p>
        </p:txBody>
      </p:sp>
      <p:sp>
        <p:nvSpPr>
          <p:cNvPr id="8" name="Footer Placeholder 7"/>
          <p:cNvSpPr>
            <a:spLocks noGrp="1"/>
          </p:cNvSpPr>
          <p:nvPr>
            <p:ph type="ftr" sz="quarter" idx="11"/>
          </p:nvPr>
        </p:nvSpPr>
        <p:spPr/>
        <p:txBody>
          <a:bodyPr/>
          <a:lstStyle/>
          <a:p>
            <a:endParaRPr lang="sl-SI"/>
          </a:p>
        </p:txBody>
      </p:sp>
      <p:sp>
        <p:nvSpPr>
          <p:cNvPr id="9" name="Slide Number Placeholder 8"/>
          <p:cNvSpPr>
            <a:spLocks noGrp="1"/>
          </p:cNvSpPr>
          <p:nvPr>
            <p:ph type="sldNum" sz="quarter" idx="12"/>
          </p:nvPr>
        </p:nvSpPr>
        <p:spPr/>
        <p:txBody>
          <a:bodyPr/>
          <a:lstStyle/>
          <a:p>
            <a:fld id="{6B82B23E-BC08-4939-926C-0221A126E173}" type="slidenum">
              <a:rPr lang="sl-SI" smtClean="0"/>
              <a:pPr/>
              <a:t>‹#›</a:t>
            </a:fld>
            <a:endParaRPr lang="sl-SI"/>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3" name="Date Placeholder 2"/>
          <p:cNvSpPr>
            <a:spLocks noGrp="1"/>
          </p:cNvSpPr>
          <p:nvPr>
            <p:ph type="dt" sz="half" idx="10"/>
          </p:nvPr>
        </p:nvSpPr>
        <p:spPr/>
        <p:txBody>
          <a:bodyPr/>
          <a:lstStyle/>
          <a:p>
            <a:fld id="{0532E67A-3033-412A-8BA7-7650AA2AC7FF}" type="datetimeFigureOut">
              <a:rPr lang="sl-SI" smtClean="0"/>
              <a:pPr/>
              <a:t>21.11.2024</a:t>
            </a:fld>
            <a:endParaRPr lang="sl-SI"/>
          </a:p>
        </p:txBody>
      </p:sp>
      <p:sp>
        <p:nvSpPr>
          <p:cNvPr id="4" name="Footer Placeholder 3"/>
          <p:cNvSpPr>
            <a:spLocks noGrp="1"/>
          </p:cNvSpPr>
          <p:nvPr>
            <p:ph type="ftr" sz="quarter" idx="11"/>
          </p:nvPr>
        </p:nvSpPr>
        <p:spPr/>
        <p:txBody>
          <a:bodyPr/>
          <a:lstStyle/>
          <a:p>
            <a:endParaRPr lang="sl-SI"/>
          </a:p>
        </p:txBody>
      </p:sp>
      <p:sp>
        <p:nvSpPr>
          <p:cNvPr id="5" name="Slide Number Placeholder 4"/>
          <p:cNvSpPr>
            <a:spLocks noGrp="1"/>
          </p:cNvSpPr>
          <p:nvPr>
            <p:ph type="sldNum" sz="quarter" idx="12"/>
          </p:nvPr>
        </p:nvSpPr>
        <p:spPr/>
        <p:txBody>
          <a:bodyPr/>
          <a:lstStyle/>
          <a:p>
            <a:fld id="{6B82B23E-BC08-4939-926C-0221A126E173}" type="slidenum">
              <a:rPr lang="sl-SI" smtClean="0"/>
              <a:pPr/>
              <a:t>‹#›</a:t>
            </a:fld>
            <a:endParaRPr lang="sl-SI"/>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32E67A-3033-412A-8BA7-7650AA2AC7FF}" type="datetimeFigureOut">
              <a:rPr lang="sl-SI" smtClean="0"/>
              <a:pPr/>
              <a:t>21.11.2024</a:t>
            </a:fld>
            <a:endParaRPr lang="sl-SI"/>
          </a:p>
        </p:txBody>
      </p:sp>
      <p:sp>
        <p:nvSpPr>
          <p:cNvPr id="3" name="Footer Placeholder 2"/>
          <p:cNvSpPr>
            <a:spLocks noGrp="1"/>
          </p:cNvSpPr>
          <p:nvPr>
            <p:ph type="ftr" sz="quarter" idx="11"/>
          </p:nvPr>
        </p:nvSpPr>
        <p:spPr/>
        <p:txBody>
          <a:bodyPr/>
          <a:lstStyle/>
          <a:p>
            <a:endParaRPr lang="sl-SI"/>
          </a:p>
        </p:txBody>
      </p:sp>
      <p:sp>
        <p:nvSpPr>
          <p:cNvPr id="4" name="Slide Number Placeholder 3"/>
          <p:cNvSpPr>
            <a:spLocks noGrp="1"/>
          </p:cNvSpPr>
          <p:nvPr>
            <p:ph type="sldNum" sz="quarter" idx="12"/>
          </p:nvPr>
        </p:nvSpPr>
        <p:spPr/>
        <p:txBody>
          <a:bodyPr/>
          <a:lstStyle/>
          <a:p>
            <a:fld id="{6B82B23E-BC08-4939-926C-0221A126E173}" type="slidenum">
              <a:rPr lang="sl-SI" smtClean="0"/>
              <a:pPr/>
              <a:t>‹#›</a:t>
            </a:fld>
            <a:endParaRPr lang="sl-SI"/>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sl-SI"/>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32E67A-3033-412A-8BA7-7650AA2AC7FF}" type="datetimeFigureOut">
              <a:rPr lang="sl-SI" smtClean="0"/>
              <a:pPr/>
              <a:t>21.11.2024</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6B82B23E-BC08-4939-926C-0221A126E173}" type="slidenum">
              <a:rPr lang="sl-SI" smtClean="0"/>
              <a:pPr/>
              <a:t>‹#›</a:t>
            </a:fld>
            <a:endParaRPr lang="sl-SI"/>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sl-SI"/>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32E67A-3033-412A-8BA7-7650AA2AC7FF}" type="datetimeFigureOut">
              <a:rPr lang="sl-SI" smtClean="0"/>
              <a:pPr/>
              <a:t>21.11.2024</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6B82B23E-BC08-4939-926C-0221A126E173}" type="slidenum">
              <a:rPr lang="sl-SI" smtClean="0"/>
              <a:pPr/>
              <a:t>‹#›</a:t>
            </a:fld>
            <a:endParaRPr lang="sl-SI"/>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sl-SI"/>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32E67A-3033-412A-8BA7-7650AA2AC7FF}" type="datetimeFigureOut">
              <a:rPr lang="sl-SI" smtClean="0"/>
              <a:pPr/>
              <a:t>21.11.2024</a:t>
            </a:fld>
            <a:endParaRPr lang="sl-SI"/>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82B23E-BC08-4939-926C-0221A126E173}" type="slidenum">
              <a:rPr lang="sl-SI" smtClean="0"/>
              <a:pPr/>
              <a:t>‹#›</a:t>
            </a:fld>
            <a:endParaRPr lang="sl-SI"/>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epi.yale.edu/epi-results/2022/component/epi"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57224" y="1071546"/>
            <a:ext cx="7772400" cy="5143536"/>
          </a:xfrm>
        </p:spPr>
        <p:txBody>
          <a:bodyPr>
            <a:normAutofit/>
          </a:bodyPr>
          <a:lstStyle/>
          <a:p>
            <a:r>
              <a:rPr lang="sl-SI" sz="2400" b="1" dirty="0" smtClean="0">
                <a:solidFill>
                  <a:schemeClr val="bg1">
                    <a:lumMod val="50000"/>
                  </a:schemeClr>
                </a:solidFill>
                <a:latin typeface="Bodoni MT" pitchFamily="18" charset="0"/>
                <a:cs typeface="Amiri" pitchFamily="2" charset="-78"/>
              </a:rPr>
              <a:t>Open-source book</a:t>
            </a:r>
            <a:r>
              <a:rPr lang="sl-SI" sz="4900" b="1" dirty="0" smtClean="0">
                <a:latin typeface="Bodoni MT" pitchFamily="18" charset="0"/>
                <a:cs typeface="Amiri" pitchFamily="2" charset="-78"/>
              </a:rPr>
              <a:t/>
            </a:r>
            <a:br>
              <a:rPr lang="sl-SI" sz="4900" b="1" dirty="0" smtClean="0">
                <a:latin typeface="Bodoni MT" pitchFamily="18" charset="0"/>
                <a:cs typeface="Amiri" pitchFamily="2" charset="-78"/>
              </a:rPr>
            </a:br>
            <a:r>
              <a:rPr lang="sl-SI" sz="4900" b="1" dirty="0" smtClean="0">
                <a:latin typeface="Bodoni MT" pitchFamily="18" charset="0"/>
                <a:cs typeface="Amiri" pitchFamily="2" charset="-78"/>
              </a:rPr>
              <a:t>New World Philosophy</a:t>
            </a:r>
            <a:br>
              <a:rPr lang="sl-SI" sz="4900" b="1" dirty="0" smtClean="0">
                <a:latin typeface="Bodoni MT" pitchFamily="18" charset="0"/>
                <a:cs typeface="Amiri" pitchFamily="2" charset="-78"/>
              </a:rPr>
            </a:br>
            <a:r>
              <a:rPr lang="sl-SI" sz="4900" b="1" dirty="0" smtClean="0">
                <a:latin typeface="Bodoni MT" pitchFamily="18" charset="0"/>
                <a:cs typeface="Amiri" pitchFamily="2" charset="-78"/>
              </a:rPr>
              <a:t>for You</a:t>
            </a:r>
            <a:br>
              <a:rPr lang="sl-SI" sz="4900" b="1" dirty="0" smtClean="0">
                <a:latin typeface="Bodoni MT" pitchFamily="18" charset="0"/>
                <a:cs typeface="Amiri" pitchFamily="2" charset="-78"/>
              </a:rPr>
            </a:br>
            <a:r>
              <a:rPr lang="sl-SI" sz="2400" b="1" dirty="0" smtClean="0">
                <a:latin typeface="Bodoni MT" pitchFamily="18" charset="0"/>
                <a:cs typeface="Amiri" pitchFamily="2" charset="-78"/>
              </a:rPr>
              <a:t>Evolve to Thrive</a:t>
            </a:r>
            <a:r>
              <a:rPr lang="sl-SI" sz="4900" b="1" dirty="0" smtClean="0">
                <a:latin typeface="Bodoni MT" pitchFamily="18" charset="0"/>
                <a:cs typeface="Amiri" pitchFamily="2" charset="-78"/>
              </a:rPr>
              <a:t/>
            </a:r>
            <a:br>
              <a:rPr lang="sl-SI" sz="4900" b="1" dirty="0" smtClean="0">
                <a:latin typeface="Bodoni MT" pitchFamily="18" charset="0"/>
                <a:cs typeface="Amiri" pitchFamily="2" charset="-78"/>
              </a:rPr>
            </a:br>
            <a:r>
              <a:rPr lang="sl-SI" sz="2200" dirty="0" smtClean="0">
                <a:solidFill>
                  <a:schemeClr val="bg1">
                    <a:lumMod val="50000"/>
                  </a:schemeClr>
                </a:solidFill>
                <a:latin typeface="Bodoni MT" pitchFamily="18" charset="0"/>
              </a:rPr>
              <a:t>Setting Foundations for the Upcoming Era of </a:t>
            </a:r>
            <a:br>
              <a:rPr lang="sl-SI" sz="2200" dirty="0" smtClean="0">
                <a:solidFill>
                  <a:schemeClr val="bg1">
                    <a:lumMod val="50000"/>
                  </a:schemeClr>
                </a:solidFill>
                <a:latin typeface="Bodoni MT" pitchFamily="18" charset="0"/>
              </a:rPr>
            </a:br>
            <a:r>
              <a:rPr lang="sl-SI" sz="2200" dirty="0" smtClean="0">
                <a:solidFill>
                  <a:schemeClr val="bg1">
                    <a:lumMod val="50000"/>
                  </a:schemeClr>
                </a:solidFill>
                <a:latin typeface="Bodoni MT" pitchFamily="18" charset="0"/>
              </a:rPr>
              <a:t>Evolving &amp; Thriving Individuals &amp; </a:t>
            </a:r>
            <a:r>
              <a:rPr lang="sl-SI" sz="2200" dirty="0" smtClean="0">
                <a:solidFill>
                  <a:schemeClr val="bg1">
                    <a:lumMod val="50000"/>
                  </a:schemeClr>
                </a:solidFill>
                <a:latin typeface="Bodoni MT" pitchFamily="18" charset="0"/>
              </a:rPr>
              <a:t>Societies</a:t>
            </a:r>
            <a:br>
              <a:rPr lang="sl-SI" sz="2200" dirty="0" smtClean="0">
                <a:solidFill>
                  <a:schemeClr val="bg1">
                    <a:lumMod val="50000"/>
                  </a:schemeClr>
                </a:solidFill>
                <a:latin typeface="Bodoni MT" pitchFamily="18" charset="0"/>
              </a:rPr>
            </a:br>
            <a:r>
              <a:rPr lang="sl-SI" sz="2200" dirty="0" smtClean="0">
                <a:solidFill>
                  <a:schemeClr val="bg1">
                    <a:lumMod val="50000"/>
                  </a:schemeClr>
                </a:solidFill>
                <a:latin typeface="Bodoni MT" pitchFamily="18" charset="0"/>
              </a:rPr>
              <a:t/>
            </a:r>
            <a:br>
              <a:rPr lang="sl-SI" sz="2200" dirty="0" smtClean="0">
                <a:solidFill>
                  <a:schemeClr val="bg1">
                    <a:lumMod val="50000"/>
                  </a:schemeClr>
                </a:solidFill>
                <a:latin typeface="Bodoni MT" pitchFamily="18" charset="0"/>
              </a:rPr>
            </a:br>
            <a:r>
              <a:rPr lang="sl-SI" sz="2200" dirty="0" smtClean="0">
                <a:latin typeface="Bodoni MT" pitchFamily="18" charset="0"/>
              </a:rPr>
              <a:t>www.newworldphilosophy.org</a:t>
            </a:r>
            <a:r>
              <a:rPr lang="sl-SI" sz="4000" dirty="0" smtClean="0"/>
              <a:t/>
            </a:r>
            <a:br>
              <a:rPr lang="sl-SI" sz="4000" dirty="0" smtClean="0"/>
            </a:br>
            <a:endParaRPr lang="sl-SI" sz="4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6908"/>
          </a:xfrm>
        </p:spPr>
        <p:txBody>
          <a:bodyPr>
            <a:normAutofit/>
          </a:bodyPr>
          <a:lstStyle/>
          <a:p>
            <a:r>
              <a:rPr lang="sl-SI" sz="2800" dirty="0" smtClean="0">
                <a:latin typeface="Bodoni MT" pitchFamily="18" charset="0"/>
              </a:rPr>
              <a:t>Humans – the creatures of needs</a:t>
            </a:r>
            <a:endParaRPr lang="sl-SI" sz="2800" dirty="0">
              <a:latin typeface="Bodoni MT" pitchFamily="18" charset="0"/>
            </a:endParaRPr>
          </a:p>
        </p:txBody>
      </p:sp>
      <p:sp>
        <p:nvSpPr>
          <p:cNvPr id="3" name="Content Placeholder 2"/>
          <p:cNvSpPr>
            <a:spLocks noGrp="1"/>
          </p:cNvSpPr>
          <p:nvPr>
            <p:ph idx="1"/>
          </p:nvPr>
        </p:nvSpPr>
        <p:spPr>
          <a:xfrm>
            <a:off x="457200" y="928670"/>
            <a:ext cx="8229600" cy="5429288"/>
          </a:xfrm>
        </p:spPr>
        <p:txBody>
          <a:bodyPr>
            <a:normAutofit lnSpcReduction="10000"/>
          </a:bodyPr>
          <a:lstStyle/>
          <a:p>
            <a:endParaRPr lang="sl-SI" sz="2000" dirty="0" smtClean="0"/>
          </a:p>
          <a:p>
            <a:endParaRPr lang="sl-SI" sz="2000" dirty="0" smtClean="0"/>
          </a:p>
          <a:p>
            <a:pPr>
              <a:buNone/>
            </a:pPr>
            <a:r>
              <a:rPr lang="sl-SI" sz="2000" dirty="0" smtClean="0"/>
              <a:t>                                                                                              </a:t>
            </a:r>
          </a:p>
          <a:p>
            <a:endParaRPr lang="sl-SI" sz="2000" dirty="0" smtClean="0"/>
          </a:p>
          <a:p>
            <a:endParaRPr lang="sl-SI" sz="2000" dirty="0" smtClean="0"/>
          </a:p>
          <a:p>
            <a:pPr>
              <a:buNone/>
            </a:pPr>
            <a:r>
              <a:rPr lang="sl-SI" sz="2000" dirty="0" smtClean="0"/>
              <a:t>                                                                                           </a:t>
            </a:r>
          </a:p>
          <a:p>
            <a:r>
              <a:rPr lang="en-US" sz="2000" dirty="0" smtClean="0">
                <a:latin typeface="Bodoni MT" pitchFamily="18" charset="0"/>
              </a:rPr>
              <a:t>Self-Determination Theory: There exists a set of </a:t>
            </a:r>
            <a:r>
              <a:rPr lang="en-US" sz="2000" b="1" dirty="0" smtClean="0">
                <a:latin typeface="Bodoni MT" pitchFamily="18" charset="0"/>
              </a:rPr>
              <a:t>basic</a:t>
            </a:r>
            <a:r>
              <a:rPr lang="en-US" sz="2000" dirty="0" smtClean="0">
                <a:latin typeface="Bodoni MT" pitchFamily="18" charset="0"/>
              </a:rPr>
              <a:t> needs </a:t>
            </a:r>
          </a:p>
          <a:p>
            <a:endParaRPr lang="en-US" sz="900" dirty="0" smtClean="0">
              <a:latin typeface="Bodoni MT" pitchFamily="18" charset="0"/>
            </a:endParaRPr>
          </a:p>
          <a:p>
            <a:r>
              <a:rPr lang="en-US" sz="2000" dirty="0" smtClean="0">
                <a:latin typeface="Bodoni MT" pitchFamily="18" charset="0"/>
              </a:rPr>
              <a:t>Basic physiological needs (No satisfaction </a:t>
            </a:r>
            <a:r>
              <a:rPr lang="sl-SI" sz="2000" dirty="0" smtClean="0">
                <a:latin typeface="Bodoni MT" pitchFamily="18" charset="0"/>
              </a:rPr>
              <a:t>- </a:t>
            </a:r>
            <a:r>
              <a:rPr lang="en-US" sz="2000" dirty="0" smtClean="0">
                <a:latin typeface="Bodoni MT" pitchFamily="18" charset="0"/>
              </a:rPr>
              <a:t>death): air, water, food, sleep</a:t>
            </a:r>
          </a:p>
          <a:p>
            <a:endParaRPr lang="en-US" sz="900" dirty="0" smtClean="0">
              <a:latin typeface="Bodoni MT" pitchFamily="18" charset="0"/>
            </a:endParaRPr>
          </a:p>
          <a:p>
            <a:r>
              <a:rPr lang="en-US" sz="2000" dirty="0" smtClean="0">
                <a:latin typeface="Bodoni MT" pitchFamily="18" charset="0"/>
              </a:rPr>
              <a:t>Basic psychological needs (No satisfaction - frustrations):</a:t>
            </a:r>
          </a:p>
          <a:p>
            <a:endParaRPr lang="en-US" sz="900" dirty="0" smtClean="0">
              <a:latin typeface="Bodoni MT" pitchFamily="18" charset="0"/>
            </a:endParaRPr>
          </a:p>
          <a:p>
            <a:r>
              <a:rPr lang="en-US" sz="2000" dirty="0" smtClean="0">
                <a:latin typeface="Bodoni MT" pitchFamily="18" charset="0"/>
              </a:rPr>
              <a:t>Relatedness – The need to feel socially connected, belonging, being significant among others, caring for others, and being cared for by others</a:t>
            </a:r>
          </a:p>
          <a:p>
            <a:r>
              <a:rPr lang="en-US" sz="2000" dirty="0" smtClean="0">
                <a:latin typeface="Bodoni MT" pitchFamily="18" charset="0"/>
              </a:rPr>
              <a:t>Autonomy –  One’s behavior needs to be self-endorsed or congruent with one’s authentic interests and values.</a:t>
            </a:r>
          </a:p>
          <a:p>
            <a:r>
              <a:rPr lang="en-US" sz="2000" dirty="0" smtClean="0">
                <a:latin typeface="Bodoni MT" pitchFamily="18" charset="0"/>
              </a:rPr>
              <a:t>Competence – The need to feel </a:t>
            </a:r>
            <a:r>
              <a:rPr lang="en-US" sz="2000" dirty="0" err="1" smtClean="0">
                <a:latin typeface="Bodoni MT" pitchFamily="18" charset="0"/>
              </a:rPr>
              <a:t>effectance</a:t>
            </a:r>
            <a:r>
              <a:rPr lang="en-US" sz="2000" dirty="0" smtClean="0">
                <a:latin typeface="Bodoni MT" pitchFamily="18" charset="0"/>
              </a:rPr>
              <a:t> and mastery</a:t>
            </a:r>
            <a:endParaRPr lang="sl-SI" sz="2000" dirty="0">
              <a:latin typeface="Bodoni MT" pitchFamily="18" charset="0"/>
            </a:endParaRPr>
          </a:p>
        </p:txBody>
      </p:sp>
      <p:pic>
        <p:nvPicPr>
          <p:cNvPr id="4" name="Picture 3" descr="The Vitruvian Man"/>
          <p:cNvPicPr/>
          <p:nvPr/>
        </p:nvPicPr>
        <p:blipFill>
          <a:blip r:embed="rId2"/>
          <a:srcRect/>
          <a:stretch>
            <a:fillRect/>
          </a:stretch>
        </p:blipFill>
        <p:spPr bwMode="auto">
          <a:xfrm>
            <a:off x="3071802" y="1000109"/>
            <a:ext cx="2714644" cy="2000263"/>
          </a:xfrm>
          <a:prstGeom prst="rect">
            <a:avLst/>
          </a:prstGeom>
          <a:noFill/>
          <a:ln w="9525">
            <a:noFill/>
            <a:miter lim="800000"/>
            <a:headEnd/>
            <a:tailEnd/>
          </a:ln>
        </p:spPr>
      </p:pic>
      <p:sp>
        <p:nvSpPr>
          <p:cNvPr id="5" name="Right Arrow 4"/>
          <p:cNvSpPr/>
          <p:nvPr/>
        </p:nvSpPr>
        <p:spPr>
          <a:xfrm>
            <a:off x="1785918" y="1214422"/>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6" name="Right Arrow 5"/>
          <p:cNvSpPr/>
          <p:nvPr/>
        </p:nvSpPr>
        <p:spPr>
          <a:xfrm>
            <a:off x="1785918" y="1785926"/>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7" name="Right Arrow 6"/>
          <p:cNvSpPr/>
          <p:nvPr/>
        </p:nvSpPr>
        <p:spPr>
          <a:xfrm>
            <a:off x="1785918" y="235743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8" name="Right Arrow 7"/>
          <p:cNvSpPr/>
          <p:nvPr/>
        </p:nvSpPr>
        <p:spPr>
          <a:xfrm rot="10800000">
            <a:off x="6143636" y="1785926"/>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9" name="Right Arrow 8"/>
          <p:cNvSpPr/>
          <p:nvPr/>
        </p:nvSpPr>
        <p:spPr>
          <a:xfrm rot="10800000">
            <a:off x="6143636" y="1214422"/>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10" name="Right Arrow 9"/>
          <p:cNvSpPr/>
          <p:nvPr/>
        </p:nvSpPr>
        <p:spPr>
          <a:xfrm rot="10800000">
            <a:off x="6143636" y="235743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l-SI" sz="2800" dirty="0" smtClean="0">
                <a:latin typeface="Bodoni MT" pitchFamily="18" charset="0"/>
              </a:rPr>
              <a:t>Humans – the creatures of needs (part 2)</a:t>
            </a:r>
            <a:endParaRPr lang="sl-SI" sz="2800" dirty="0">
              <a:latin typeface="Bodoni MT" pitchFamily="18" charset="0"/>
            </a:endParaRPr>
          </a:p>
        </p:txBody>
      </p:sp>
      <p:sp>
        <p:nvSpPr>
          <p:cNvPr id="3" name="Content Placeholder 2"/>
          <p:cNvSpPr>
            <a:spLocks noGrp="1"/>
          </p:cNvSpPr>
          <p:nvPr>
            <p:ph idx="1"/>
          </p:nvPr>
        </p:nvSpPr>
        <p:spPr>
          <a:xfrm>
            <a:off x="457200" y="1214422"/>
            <a:ext cx="8229600" cy="5000660"/>
          </a:xfrm>
        </p:spPr>
        <p:txBody>
          <a:bodyPr>
            <a:normAutofit/>
          </a:bodyPr>
          <a:lstStyle/>
          <a:p>
            <a:r>
              <a:rPr lang="sl-SI" sz="2000" dirty="0" smtClean="0">
                <a:latin typeface="Bodoni MT" pitchFamily="18" charset="0"/>
              </a:rPr>
              <a:t>I suggest that we see a human as the system of 3 subsystems:</a:t>
            </a:r>
          </a:p>
          <a:p>
            <a:r>
              <a:rPr lang="sl-SI" sz="2000" b="1" dirty="0" smtClean="0">
                <a:latin typeface="Bodoni MT" pitchFamily="18" charset="0"/>
              </a:rPr>
              <a:t>Physiological</a:t>
            </a:r>
          </a:p>
          <a:p>
            <a:r>
              <a:rPr lang="sl-SI" sz="2000" b="1" dirty="0" smtClean="0">
                <a:latin typeface="Bodoni MT" pitchFamily="18" charset="0"/>
              </a:rPr>
              <a:t>Psychological</a:t>
            </a:r>
          </a:p>
          <a:p>
            <a:r>
              <a:rPr lang="sl-SI" sz="2000" b="1" dirty="0" smtClean="0">
                <a:latin typeface="Bodoni MT" pitchFamily="18" charset="0"/>
              </a:rPr>
              <a:t>Spiritual</a:t>
            </a:r>
          </a:p>
          <a:p>
            <a:endParaRPr lang="sl-SI" sz="800" dirty="0">
              <a:latin typeface="Bodoni MT" pitchFamily="18" charset="0"/>
            </a:endParaRPr>
          </a:p>
          <a:p>
            <a:r>
              <a:rPr lang="sl-SI" sz="2000" dirty="0" smtClean="0">
                <a:latin typeface="Bodoni MT" pitchFamily="18" charset="0"/>
              </a:rPr>
              <a:t>I suggest the existence of </a:t>
            </a:r>
            <a:r>
              <a:rPr lang="sl-SI" sz="2000" b="1" dirty="0" smtClean="0">
                <a:latin typeface="Bodoni MT" pitchFamily="18" charset="0"/>
              </a:rPr>
              <a:t>4 basic spiritual needs</a:t>
            </a:r>
            <a:r>
              <a:rPr lang="sl-SI" sz="2000" dirty="0" smtClean="0">
                <a:latin typeface="Bodoni MT" pitchFamily="18" charset="0"/>
              </a:rPr>
              <a:t> for:</a:t>
            </a:r>
          </a:p>
          <a:p>
            <a:endParaRPr lang="sl-SI" sz="800" dirty="0" smtClean="0">
              <a:latin typeface="Bodoni MT" pitchFamily="18" charset="0"/>
            </a:endParaRPr>
          </a:p>
          <a:p>
            <a:r>
              <a:rPr lang="sl-SI" sz="2000" b="1" dirty="0" smtClean="0">
                <a:latin typeface="Bodoni MT" pitchFamily="18" charset="0"/>
              </a:rPr>
              <a:t>Truth</a:t>
            </a:r>
            <a:r>
              <a:rPr lang="sl-SI" sz="2000" dirty="0" smtClean="0">
                <a:latin typeface="Bodoni MT" pitchFamily="18" charset="0"/>
              </a:rPr>
              <a:t> (novelty) – The need to understand the living environment (curiosity, love for learning)</a:t>
            </a:r>
          </a:p>
          <a:p>
            <a:r>
              <a:rPr lang="sl-SI" sz="2000" b="1" dirty="0" smtClean="0">
                <a:latin typeface="Bodoni MT" pitchFamily="18" charset="0"/>
              </a:rPr>
              <a:t>Beauty </a:t>
            </a:r>
            <a:r>
              <a:rPr lang="sl-SI" sz="2000" dirty="0" smtClean="0">
                <a:latin typeface="Bodoni MT" pitchFamily="18" charset="0"/>
              </a:rPr>
              <a:t>– The need for everything to look, sound, taste good (partners - good genes, food - nutritious, living environment - stable, safe, comfortable, etc.)</a:t>
            </a:r>
          </a:p>
          <a:p>
            <a:r>
              <a:rPr lang="sl-SI" sz="2000" b="1" dirty="0" smtClean="0">
                <a:latin typeface="Bodoni MT" pitchFamily="18" charset="0"/>
              </a:rPr>
              <a:t>Justice</a:t>
            </a:r>
            <a:r>
              <a:rPr lang="sl-SI" sz="2000" dirty="0" smtClean="0">
                <a:latin typeface="Bodoni MT" pitchFamily="18" charset="0"/>
              </a:rPr>
              <a:t> - The need for safe environment without violence of any kind.</a:t>
            </a:r>
          </a:p>
          <a:p>
            <a:r>
              <a:rPr lang="sl-SI" sz="2000" b="1" dirty="0" smtClean="0">
                <a:latin typeface="Bodoni MT" pitchFamily="18" charset="0"/>
              </a:rPr>
              <a:t>Good</a:t>
            </a:r>
            <a:r>
              <a:rPr lang="sl-SI" sz="2000" dirty="0" smtClean="0">
                <a:latin typeface="Bodoni MT" pitchFamily="18" charset="0"/>
              </a:rPr>
              <a:t> – The need for everything in life to be of a good quality</a:t>
            </a:r>
          </a:p>
          <a:p>
            <a:endParaRPr lang="sl-SI" sz="2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46"/>
          </a:xfrm>
        </p:spPr>
        <p:txBody>
          <a:bodyPr>
            <a:normAutofit/>
          </a:bodyPr>
          <a:lstStyle/>
          <a:p>
            <a:r>
              <a:rPr lang="sl-SI" sz="2800" dirty="0" smtClean="0">
                <a:latin typeface="Bodoni MT" pitchFamily="18" charset="0"/>
              </a:rPr>
              <a:t>What happens?</a:t>
            </a:r>
            <a:endParaRPr lang="sl-SI" sz="2800" dirty="0">
              <a:latin typeface="Bodoni MT" pitchFamily="18" charset="0"/>
            </a:endParaRPr>
          </a:p>
        </p:txBody>
      </p:sp>
      <p:sp>
        <p:nvSpPr>
          <p:cNvPr id="3" name="Content Placeholder 2"/>
          <p:cNvSpPr>
            <a:spLocks noGrp="1"/>
          </p:cNvSpPr>
          <p:nvPr>
            <p:ph idx="1"/>
          </p:nvPr>
        </p:nvSpPr>
        <p:spPr>
          <a:xfrm>
            <a:off x="457200" y="1214422"/>
            <a:ext cx="8229600" cy="4911741"/>
          </a:xfrm>
        </p:spPr>
        <p:txBody>
          <a:bodyPr>
            <a:normAutofit/>
          </a:bodyPr>
          <a:lstStyle/>
          <a:p>
            <a:pPr>
              <a:buNone/>
            </a:pPr>
            <a:r>
              <a:rPr lang="en-US" sz="1800" b="1" dirty="0" smtClean="0">
                <a:latin typeface="Bodoni MT" pitchFamily="18" charset="0"/>
              </a:rPr>
              <a:t>For the last 6000 years,</a:t>
            </a:r>
            <a:r>
              <a:rPr lang="sl-SI" sz="1800" b="1" dirty="0" smtClean="0">
                <a:latin typeface="Bodoni MT" pitchFamily="18" charset="0"/>
              </a:rPr>
              <a:t> (entry to RED)</a:t>
            </a:r>
            <a:r>
              <a:rPr lang="en-US" sz="1800" b="1" dirty="0" smtClean="0">
                <a:latin typeface="Bodoni MT" pitchFamily="18" charset="0"/>
              </a:rPr>
              <a:t> most people did not have their basic psychological needs satisfied. </a:t>
            </a:r>
            <a:r>
              <a:rPr lang="en-US" sz="1800" dirty="0" smtClean="0">
                <a:latin typeface="Bodoni MT" pitchFamily="18" charset="0"/>
              </a:rPr>
              <a:t>Is this why so many things were and still are so wrong in the world? This </a:t>
            </a:r>
            <a:r>
              <a:rPr lang="sl-SI" sz="1800" dirty="0" smtClean="0">
                <a:latin typeface="Bodoni MT" pitchFamily="18" charset="0"/>
              </a:rPr>
              <a:t>has been</a:t>
            </a:r>
            <a:r>
              <a:rPr lang="en-US" sz="1800" dirty="0" smtClean="0">
                <a:latin typeface="Bodoni MT" pitchFamily="18" charset="0"/>
              </a:rPr>
              <a:t> a huge human tragedy! </a:t>
            </a:r>
            <a:endParaRPr lang="sl-SI" sz="1800" dirty="0" smtClean="0">
              <a:latin typeface="Bodoni MT" pitchFamily="18" charset="0"/>
            </a:endParaRPr>
          </a:p>
          <a:p>
            <a:pPr>
              <a:buNone/>
            </a:pPr>
            <a:r>
              <a:rPr lang="en-US" sz="1800" dirty="0" smtClean="0">
                <a:latin typeface="Bodoni MT" pitchFamily="18" charset="0"/>
              </a:rPr>
              <a:t>Satisfaction or deprivation of basic needs </a:t>
            </a:r>
            <a:r>
              <a:rPr lang="sl-SI" sz="1800" dirty="0" smtClean="0">
                <a:latin typeface="Bodoni MT" pitchFamily="18" charset="0"/>
              </a:rPr>
              <a:t>(BPN) </a:t>
            </a:r>
            <a:r>
              <a:rPr lang="en-US" sz="1800" dirty="0" smtClean="0">
                <a:latin typeface="Bodoni MT" pitchFamily="18" charset="0"/>
              </a:rPr>
              <a:t>has clear and measurable functional effects. (Crucial!)</a:t>
            </a:r>
            <a:r>
              <a:rPr lang="sl-SI" sz="1800" dirty="0" smtClean="0">
                <a:latin typeface="Bodoni MT" pitchFamily="18" charset="0"/>
              </a:rPr>
              <a:t> So, the way people function depends on the level of satisfaction of a basic set of needs.</a:t>
            </a:r>
            <a:endParaRPr lang="en-US" sz="1800" dirty="0" smtClean="0">
              <a:latin typeface="Bodoni MT" pitchFamily="18" charset="0"/>
            </a:endParaRPr>
          </a:p>
          <a:p>
            <a:pPr>
              <a:buNone/>
            </a:pPr>
            <a:r>
              <a:rPr lang="en-US" sz="1800" dirty="0" smtClean="0">
                <a:latin typeface="Bodoni MT" pitchFamily="18" charset="0"/>
              </a:rPr>
              <a:t>They are objective phenomena. They need to be satisfied regardless person’s values, desires, or goals.</a:t>
            </a:r>
          </a:p>
          <a:p>
            <a:pPr>
              <a:buNone/>
            </a:pPr>
            <a:r>
              <a:rPr lang="en-US" sz="1800" dirty="0" smtClean="0">
                <a:latin typeface="Bodoni MT" pitchFamily="18" charset="0"/>
              </a:rPr>
              <a:t>Satisfaction enables favorable psychological processes and a </a:t>
            </a:r>
            <a:r>
              <a:rPr lang="en-US" sz="1800" b="1" dirty="0" smtClean="0">
                <a:latin typeface="Bodoni MT" pitchFamily="18" charset="0"/>
              </a:rPr>
              <a:t>progressive</a:t>
            </a:r>
            <a:r>
              <a:rPr lang="en-US" sz="1800" dirty="0" smtClean="0">
                <a:latin typeface="Bodoni MT" pitchFamily="18" charset="0"/>
              </a:rPr>
              <a:t> mode of functioning.</a:t>
            </a:r>
          </a:p>
          <a:p>
            <a:pPr>
              <a:buNone/>
            </a:pPr>
            <a:r>
              <a:rPr lang="en-US" sz="1800" dirty="0" smtClean="0">
                <a:latin typeface="Bodoni MT" pitchFamily="18" charset="0"/>
              </a:rPr>
              <a:t>Deprivation results in unfavorable psychological processes and a </a:t>
            </a:r>
            <a:r>
              <a:rPr lang="en-US" sz="1800" b="1" dirty="0" smtClean="0">
                <a:latin typeface="Bodoni MT" pitchFamily="18" charset="0"/>
              </a:rPr>
              <a:t>defiant</a:t>
            </a:r>
            <a:r>
              <a:rPr lang="en-US" sz="1800" dirty="0" smtClean="0">
                <a:latin typeface="Bodoni MT" pitchFamily="18" charset="0"/>
              </a:rPr>
              <a:t> mode of functioning.</a:t>
            </a:r>
            <a:r>
              <a:rPr lang="sl-SI" sz="1800" dirty="0" smtClean="0">
                <a:latin typeface="Bodoni MT" pitchFamily="18" charset="0"/>
              </a:rPr>
              <a:t> (Defiant? Doing things subversively – selfish/partial interest &amp; undermining the objective interest.)</a:t>
            </a:r>
            <a:endParaRPr lang="en-US" sz="1800" dirty="0" smtClean="0">
              <a:latin typeface="Bodoni MT" pitchFamily="18" charset="0"/>
            </a:endParaRPr>
          </a:p>
          <a:p>
            <a:pPr>
              <a:buNone/>
            </a:pPr>
            <a:r>
              <a:rPr lang="sl-SI" sz="1800" dirty="0" smtClean="0">
                <a:latin typeface="Bodoni MT" pitchFamily="18" charset="0"/>
              </a:rPr>
              <a:t>Our thinking systems, values, modes of functioning, cultures, etc. are still overly based on foundations of unsatisfied BPN. </a:t>
            </a:r>
          </a:p>
          <a:p>
            <a:pPr>
              <a:buNone/>
            </a:pPr>
            <a:endParaRPr lang="en-US" sz="2000" dirty="0" smtClean="0"/>
          </a:p>
          <a:p>
            <a:pPr>
              <a:buNone/>
            </a:pPr>
            <a:endParaRPr lang="sl-SI" sz="2000" dirty="0" smtClean="0"/>
          </a:p>
          <a:p>
            <a:endParaRPr lang="sl-SI" sz="2000" dirty="0" smtClean="0"/>
          </a:p>
          <a:p>
            <a:endParaRPr lang="sl-SI" sz="2000" dirty="0" smtClean="0"/>
          </a:p>
          <a:p>
            <a:endParaRPr lang="sl-SI" sz="2000" dirty="0" smtClean="0"/>
          </a:p>
          <a:p>
            <a:endParaRPr lang="sl-SI" sz="2000" dirty="0" smtClean="0"/>
          </a:p>
          <a:p>
            <a:endParaRPr lang="sl-SI" sz="2400" dirty="0"/>
          </a:p>
        </p:txBody>
      </p:sp>
      <p:pic>
        <p:nvPicPr>
          <p:cNvPr id="5" name="Picture 4" descr="headershareholder-oppression"/>
          <p:cNvPicPr/>
          <p:nvPr/>
        </p:nvPicPr>
        <p:blipFill>
          <a:blip r:embed="rId2"/>
          <a:srcRect/>
          <a:stretch>
            <a:fillRect/>
          </a:stretch>
        </p:blipFill>
        <p:spPr bwMode="auto">
          <a:xfrm>
            <a:off x="5072066" y="5357825"/>
            <a:ext cx="3071834" cy="1500175"/>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sl-SI" sz="2800" dirty="0" smtClean="0">
                <a:latin typeface="Bodoni MT" pitchFamily="18" charset="0"/>
              </a:rPr>
              <a:t>Deprivation</a:t>
            </a:r>
            <a:endParaRPr lang="sl-SI" sz="2800" dirty="0">
              <a:latin typeface="Bodoni MT" pitchFamily="18" charset="0"/>
            </a:endParaRPr>
          </a:p>
        </p:txBody>
      </p:sp>
      <p:sp>
        <p:nvSpPr>
          <p:cNvPr id="4" name="Content Placeholder 3"/>
          <p:cNvSpPr>
            <a:spLocks noGrp="1"/>
          </p:cNvSpPr>
          <p:nvPr>
            <p:ph idx="1"/>
          </p:nvPr>
        </p:nvSpPr>
        <p:spPr>
          <a:xfrm>
            <a:off x="457200" y="1142984"/>
            <a:ext cx="8229600" cy="4983179"/>
          </a:xfrm>
        </p:spPr>
        <p:txBody>
          <a:bodyPr>
            <a:noAutofit/>
          </a:bodyPr>
          <a:lstStyle/>
          <a:p>
            <a:r>
              <a:rPr lang="en-US" sz="1800" dirty="0" smtClean="0">
                <a:latin typeface="Bodoni MT" pitchFamily="18" charset="0"/>
              </a:rPr>
              <a:t>The negative side - Thwarted basic needs result in unfavorable psychological processes and a </a:t>
            </a:r>
            <a:r>
              <a:rPr lang="en-US" sz="1800" b="1" dirty="0" smtClean="0">
                <a:latin typeface="Bodoni MT" pitchFamily="18" charset="0"/>
              </a:rPr>
              <a:t>defiant mode of functioning</a:t>
            </a:r>
            <a:r>
              <a:rPr lang="en-US" sz="1800" dirty="0" smtClean="0">
                <a:latin typeface="Bodoni MT" pitchFamily="18" charset="0"/>
              </a:rPr>
              <a:t>:</a:t>
            </a:r>
          </a:p>
          <a:p>
            <a:r>
              <a:rPr lang="en-US" sz="1800" dirty="0" smtClean="0">
                <a:latin typeface="Bodoni MT" pitchFamily="18" charset="0"/>
              </a:rPr>
              <a:t>Perception of </a:t>
            </a:r>
            <a:r>
              <a:rPr lang="sl-SI" sz="1800" dirty="0" smtClean="0">
                <a:latin typeface="Bodoni MT" pitchFamily="18" charset="0"/>
              </a:rPr>
              <a:t>having </a:t>
            </a:r>
            <a:r>
              <a:rPr lang="en-US" sz="1800" dirty="0" smtClean="0">
                <a:latin typeface="Bodoni MT" pitchFamily="18" charset="0"/>
              </a:rPr>
              <a:t>lack of control over life. (Refusal of life as it is.)</a:t>
            </a:r>
          </a:p>
          <a:p>
            <a:r>
              <a:rPr lang="en-US" sz="1800" dirty="0" smtClean="0">
                <a:latin typeface="Bodoni MT" pitchFamily="18" charset="0"/>
              </a:rPr>
              <a:t>Defensiveness - self-absorption, learned helplessness, and/or victim mentality (Not taking responsibility)</a:t>
            </a:r>
          </a:p>
          <a:p>
            <a:r>
              <a:rPr lang="en-US" sz="1800" dirty="0" smtClean="0">
                <a:latin typeface="Bodoni MT" pitchFamily="18" charset="0"/>
              </a:rPr>
              <a:t>Low well-being, frustrations, and even trauma</a:t>
            </a:r>
          </a:p>
          <a:p>
            <a:r>
              <a:rPr lang="en-US" sz="1800" dirty="0" smtClean="0">
                <a:latin typeface="Bodoni MT" pitchFamily="18" charset="0"/>
              </a:rPr>
              <a:t>Low self-regulation (Unpleasant behavior, addictions, etc.)</a:t>
            </a:r>
          </a:p>
          <a:p>
            <a:r>
              <a:rPr lang="en-US" sz="1800" dirty="0" smtClean="0">
                <a:latin typeface="Bodoni MT" pitchFamily="18" charset="0"/>
              </a:rPr>
              <a:t>Weak internalization and integration process - Immunity to change </a:t>
            </a:r>
          </a:p>
          <a:p>
            <a:r>
              <a:rPr lang="en-US" sz="1800" dirty="0" smtClean="0">
                <a:latin typeface="Bodoni MT" pitchFamily="18" charset="0"/>
              </a:rPr>
              <a:t>Extrinsic motivation (laziness)</a:t>
            </a:r>
          </a:p>
          <a:p>
            <a:r>
              <a:rPr lang="en-US" sz="1800" dirty="0" smtClean="0">
                <a:latin typeface="Bodoni MT" pitchFamily="18" charset="0"/>
              </a:rPr>
              <a:t>Aggression - Achieving goals by the use of violence (physical, psych.)</a:t>
            </a:r>
          </a:p>
          <a:p>
            <a:r>
              <a:rPr lang="en-US" sz="1800" dirty="0" smtClean="0">
                <a:latin typeface="Bodoni MT" pitchFamily="18" charset="0"/>
              </a:rPr>
              <a:t>Life strategies – continuous search for BN satisfaction at the wrong places: Motives for greed, power, etc. but no satisfaction ever found.</a:t>
            </a:r>
          </a:p>
          <a:p>
            <a:r>
              <a:rPr lang="en-US" sz="1800" dirty="0" smtClean="0">
                <a:latin typeface="Bodoni MT" pitchFamily="18" charset="0"/>
              </a:rPr>
              <a:t>I suggest: Dysfunctional meaning-making process (the need for </a:t>
            </a:r>
            <a:r>
              <a:rPr lang="en-US" sz="1800" b="1" dirty="0" smtClean="0">
                <a:latin typeface="Bodoni MT" pitchFamily="18" charset="0"/>
              </a:rPr>
              <a:t>consolation</a:t>
            </a:r>
            <a:r>
              <a:rPr lang="en-US" sz="1800" dirty="0" smtClean="0">
                <a:latin typeface="Bodoni MT" pitchFamily="18" charset="0"/>
              </a:rPr>
              <a:t> – low objectivity, outer locus of control, use of a wider range of cognitive biases, illusions, and delusions, conspiratorial thinking – My misery is their fault. The need for revenge. Cause of evil.)</a:t>
            </a:r>
            <a:endParaRPr lang="sl-SI" sz="1800" dirty="0">
              <a:latin typeface="Bodoni MT"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54032"/>
          </a:xfrm>
        </p:spPr>
        <p:txBody>
          <a:bodyPr>
            <a:normAutofit/>
          </a:bodyPr>
          <a:lstStyle/>
          <a:p>
            <a:r>
              <a:rPr lang="sl-SI" sz="2800" dirty="0" smtClean="0">
                <a:latin typeface="Bodoni MT" pitchFamily="18" charset="0"/>
              </a:rPr>
              <a:t>Satisfaction</a:t>
            </a:r>
            <a:endParaRPr lang="sl-SI" sz="2800" dirty="0">
              <a:latin typeface="Bodoni MT" pitchFamily="18" charset="0"/>
            </a:endParaRPr>
          </a:p>
        </p:txBody>
      </p:sp>
      <p:sp>
        <p:nvSpPr>
          <p:cNvPr id="3" name="Content Placeholder 2"/>
          <p:cNvSpPr>
            <a:spLocks noGrp="1"/>
          </p:cNvSpPr>
          <p:nvPr>
            <p:ph idx="1"/>
          </p:nvPr>
        </p:nvSpPr>
        <p:spPr>
          <a:xfrm>
            <a:off x="457200" y="1214422"/>
            <a:ext cx="8229600" cy="4911741"/>
          </a:xfrm>
        </p:spPr>
        <p:txBody>
          <a:bodyPr>
            <a:noAutofit/>
          </a:bodyPr>
          <a:lstStyle/>
          <a:p>
            <a:r>
              <a:rPr lang="en-US" sz="1800" dirty="0" smtClean="0">
                <a:latin typeface="Bodoni MT" pitchFamily="18" charset="0"/>
              </a:rPr>
              <a:t>On the positive side satisfaction enables favorable psychological processes and </a:t>
            </a:r>
            <a:r>
              <a:rPr lang="en-US" sz="1800" b="1" dirty="0" smtClean="0">
                <a:latin typeface="Bodoni MT" pitchFamily="18" charset="0"/>
              </a:rPr>
              <a:t>progressive mode of functioning</a:t>
            </a:r>
            <a:r>
              <a:rPr lang="en-US" sz="1800" dirty="0" smtClean="0">
                <a:latin typeface="Bodoni MT" pitchFamily="18" charset="0"/>
              </a:rPr>
              <a:t>:</a:t>
            </a:r>
            <a:r>
              <a:rPr lang="sl-SI" sz="1800" dirty="0" smtClean="0">
                <a:latin typeface="Bodoni MT" pitchFamily="18" charset="0"/>
              </a:rPr>
              <a:t> </a:t>
            </a:r>
            <a:endParaRPr lang="en-US" sz="1800" dirty="0" smtClean="0">
              <a:latin typeface="Bodoni MT" pitchFamily="18" charset="0"/>
            </a:endParaRPr>
          </a:p>
          <a:p>
            <a:r>
              <a:rPr lang="en-US" sz="1800" dirty="0" smtClean="0">
                <a:latin typeface="Bodoni MT" pitchFamily="18" charset="0"/>
              </a:rPr>
              <a:t>Well-being</a:t>
            </a:r>
          </a:p>
          <a:p>
            <a:r>
              <a:rPr lang="en-US" sz="1800" dirty="0" smtClean="0">
                <a:latin typeface="Bodoni MT" pitchFamily="18" charset="0"/>
              </a:rPr>
              <a:t>Intrinsic motivation</a:t>
            </a:r>
          </a:p>
          <a:p>
            <a:r>
              <a:rPr lang="en-US" sz="1800" dirty="0" smtClean="0">
                <a:latin typeface="Bodoni MT" pitchFamily="18" charset="0"/>
              </a:rPr>
              <a:t>Perception of control over life</a:t>
            </a:r>
          </a:p>
          <a:p>
            <a:r>
              <a:rPr lang="sl-SI" sz="1800" dirty="0" smtClean="0">
                <a:latin typeface="Bodoni MT" pitchFamily="18" charset="0"/>
              </a:rPr>
              <a:t>Important mechanism: </a:t>
            </a:r>
            <a:r>
              <a:rPr lang="en-US" sz="1800" dirty="0" smtClean="0">
                <a:latin typeface="Bodoni MT" pitchFamily="18" charset="0"/>
              </a:rPr>
              <a:t>Satisfaction of needs (hedonic principle</a:t>
            </a:r>
            <a:r>
              <a:rPr lang="sl-SI" sz="1800" dirty="0" smtClean="0">
                <a:latin typeface="Bodoni MT" pitchFamily="18" charset="0"/>
              </a:rPr>
              <a:t> – no decadence</a:t>
            </a:r>
            <a:r>
              <a:rPr lang="en-US" sz="1800" dirty="0" smtClean="0">
                <a:latin typeface="Bodoni MT" pitchFamily="18" charset="0"/>
              </a:rPr>
              <a:t>) guarantees vitality/willpower/strength “to go beyond </a:t>
            </a:r>
            <a:r>
              <a:rPr lang="sl-SI" sz="1800" dirty="0" smtClean="0">
                <a:latin typeface="Bodoni MT" pitchFamily="18" charset="0"/>
              </a:rPr>
              <a:t>our</a:t>
            </a:r>
            <a:r>
              <a:rPr lang="en-US" sz="1800" dirty="0" smtClean="0">
                <a:latin typeface="Bodoni MT" pitchFamily="18" charset="0"/>
              </a:rPr>
              <a:t>selves” and behave as real characters – 24 character strengths (</a:t>
            </a:r>
            <a:r>
              <a:rPr lang="sl-SI" sz="1800" dirty="0" err="1" smtClean="0">
                <a:latin typeface="Bodoni MT" pitchFamily="18" charset="0"/>
              </a:rPr>
              <a:t>E</a:t>
            </a:r>
            <a:r>
              <a:rPr lang="en-US" sz="1800" dirty="0" err="1" smtClean="0">
                <a:latin typeface="Bodoni MT" pitchFamily="18" charset="0"/>
              </a:rPr>
              <a:t>udaimonic</a:t>
            </a:r>
            <a:r>
              <a:rPr lang="en-US" sz="1800" dirty="0" smtClean="0">
                <a:latin typeface="Bodoni MT" pitchFamily="18" charset="0"/>
              </a:rPr>
              <a:t> principle</a:t>
            </a:r>
            <a:r>
              <a:rPr lang="sl-SI" sz="1800" dirty="0" smtClean="0">
                <a:latin typeface="Bodoni MT" pitchFamily="18" charset="0"/>
              </a:rPr>
              <a:t>)</a:t>
            </a:r>
            <a:endParaRPr lang="en-US" sz="1800" dirty="0" smtClean="0">
              <a:latin typeface="Bodoni MT" pitchFamily="18" charset="0"/>
            </a:endParaRPr>
          </a:p>
          <a:p>
            <a:r>
              <a:rPr lang="en-US" sz="1800" dirty="0" smtClean="0">
                <a:latin typeface="Bodoni MT" pitchFamily="18" charset="0"/>
              </a:rPr>
              <a:t>Intensive internalization and integration processes lead to psychological development(!)</a:t>
            </a:r>
          </a:p>
          <a:p>
            <a:r>
              <a:rPr lang="en-US" sz="1800" dirty="0" smtClean="0">
                <a:latin typeface="Bodoni MT" pitchFamily="18" charset="0"/>
              </a:rPr>
              <a:t>Good self-regulation (They do not exaggerate. People with unsatisfied BN exaggerate.)</a:t>
            </a:r>
          </a:p>
          <a:p>
            <a:r>
              <a:rPr lang="en-US" sz="1800" dirty="0" smtClean="0">
                <a:latin typeface="Bodoni MT" pitchFamily="18" charset="0"/>
              </a:rPr>
              <a:t>I suggest: Less violent behavior</a:t>
            </a:r>
          </a:p>
          <a:p>
            <a:r>
              <a:rPr lang="en-US" sz="1800" dirty="0" smtClean="0">
                <a:latin typeface="Bodoni MT" pitchFamily="18" charset="0"/>
              </a:rPr>
              <a:t>I suggest: More accurate explanation of life </a:t>
            </a:r>
            <a:endParaRPr lang="sl-SI" sz="1800" dirty="0" smtClean="0">
              <a:latin typeface="Bodoni MT" pitchFamily="18" charset="0"/>
            </a:endParaRPr>
          </a:p>
          <a:p>
            <a:r>
              <a:rPr lang="sl-SI" sz="1800" dirty="0" smtClean="0">
                <a:latin typeface="Bodoni MT" pitchFamily="18" charset="0"/>
              </a:rPr>
              <a:t>T</a:t>
            </a:r>
            <a:r>
              <a:rPr lang="en-US" sz="1800" dirty="0" smtClean="0">
                <a:latin typeface="Bodoni MT" pitchFamily="18" charset="0"/>
              </a:rPr>
              <a:t>he need for </a:t>
            </a:r>
            <a:r>
              <a:rPr lang="en-US" sz="1800" b="1" dirty="0" smtClean="0">
                <a:latin typeface="Bodoni MT" pitchFamily="18" charset="0"/>
              </a:rPr>
              <a:t>truth </a:t>
            </a:r>
            <a:r>
              <a:rPr lang="sl-SI" sz="1800" dirty="0" smtClean="0">
                <a:latin typeface="Bodoni MT" pitchFamily="18" charset="0"/>
              </a:rPr>
              <a:t>leads to</a:t>
            </a:r>
            <a:r>
              <a:rPr lang="en-US" sz="1800" dirty="0" smtClean="0">
                <a:latin typeface="Bodoni MT" pitchFamily="18" charset="0"/>
              </a:rPr>
              <a:t> higher objectivity</a:t>
            </a:r>
            <a:r>
              <a:rPr lang="sl-SI" sz="1800" dirty="0" smtClean="0">
                <a:latin typeface="Bodoni MT" pitchFamily="18" charset="0"/>
              </a:rPr>
              <a:t>.</a:t>
            </a:r>
            <a:endParaRPr lang="sl-SI" sz="1800" dirty="0">
              <a:latin typeface="Bodoni MT"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39784"/>
          </a:xfrm>
        </p:spPr>
        <p:txBody>
          <a:bodyPr>
            <a:normAutofit/>
          </a:bodyPr>
          <a:lstStyle/>
          <a:p>
            <a:r>
              <a:rPr lang="sl-SI" sz="2400" dirty="0" smtClean="0">
                <a:latin typeface="Bodoni MT" pitchFamily="18" charset="0"/>
              </a:rPr>
              <a:t>Thinking system producing illusions, dellusions and evil – Meaning-making mechanism employed as a comforter </a:t>
            </a:r>
            <a:endParaRPr lang="sl-SI" sz="2400" dirty="0">
              <a:latin typeface="Bodoni MT" pitchFamily="18" charset="0"/>
            </a:endParaRPr>
          </a:p>
        </p:txBody>
      </p:sp>
      <p:sp>
        <p:nvSpPr>
          <p:cNvPr id="3" name="Content Placeholder 2"/>
          <p:cNvSpPr>
            <a:spLocks noGrp="1"/>
          </p:cNvSpPr>
          <p:nvPr>
            <p:ph idx="1"/>
          </p:nvPr>
        </p:nvSpPr>
        <p:spPr>
          <a:xfrm>
            <a:off x="457200" y="1285860"/>
            <a:ext cx="8229600" cy="5214974"/>
          </a:xfrm>
        </p:spPr>
        <p:txBody>
          <a:bodyPr>
            <a:normAutofit fontScale="47500" lnSpcReduction="20000"/>
          </a:bodyPr>
          <a:lstStyle/>
          <a:p>
            <a:pPr lvl="0"/>
            <a:r>
              <a:rPr lang="en-US" dirty="0" smtClean="0">
                <a:latin typeface="Bodoni MT" pitchFamily="18" charset="0"/>
              </a:rPr>
              <a:t>Unfulfilled basic psychological needs–frustrations</a:t>
            </a:r>
            <a:endParaRPr lang="sl-SI" dirty="0" smtClean="0">
              <a:latin typeface="Bodoni MT" pitchFamily="18" charset="0"/>
            </a:endParaRPr>
          </a:p>
          <a:p>
            <a:pPr lvl="0"/>
            <a:r>
              <a:rPr lang="en-US" dirty="0" smtClean="0">
                <a:latin typeface="Bodoni MT" pitchFamily="18" charset="0"/>
              </a:rPr>
              <a:t>Perception of life as unmanageable</a:t>
            </a:r>
            <a:r>
              <a:rPr lang="sl-SI" dirty="0" smtClean="0">
                <a:latin typeface="Bodoni MT" pitchFamily="18" charset="0"/>
              </a:rPr>
              <a:t> – lack of control (I don’t like the life I live.)</a:t>
            </a:r>
          </a:p>
          <a:p>
            <a:pPr lvl="0"/>
            <a:endParaRPr lang="sl-SI" sz="1700" dirty="0" smtClean="0">
              <a:latin typeface="Bodoni MT" pitchFamily="18" charset="0"/>
            </a:endParaRPr>
          </a:p>
          <a:p>
            <a:pPr lvl="0"/>
            <a:r>
              <a:rPr lang="en-US" dirty="0" smtClean="0">
                <a:latin typeface="Bodoni MT" pitchFamily="18" charset="0"/>
              </a:rPr>
              <a:t>Reinforcement of ego defense system</a:t>
            </a:r>
            <a:r>
              <a:rPr lang="sl-SI" dirty="0" smtClean="0">
                <a:latin typeface="Bodoni MT" pitchFamily="18" charset="0"/>
              </a:rPr>
              <a:t> (Lack of information)</a:t>
            </a:r>
          </a:p>
          <a:p>
            <a:pPr lvl="0"/>
            <a:r>
              <a:rPr lang="en-US" dirty="0" smtClean="0">
                <a:latin typeface="Bodoni MT" pitchFamily="18" charset="0"/>
              </a:rPr>
              <a:t>Refusal of unwanted but crucial sources of information</a:t>
            </a:r>
            <a:r>
              <a:rPr lang="sl-SI" dirty="0" smtClean="0">
                <a:latin typeface="Bodoni MT" pitchFamily="18" charset="0"/>
              </a:rPr>
              <a:t> </a:t>
            </a:r>
          </a:p>
          <a:p>
            <a:pPr lvl="0"/>
            <a:r>
              <a:rPr lang="en-US" dirty="0" smtClean="0">
                <a:latin typeface="Bodoni MT" pitchFamily="18" charset="0"/>
              </a:rPr>
              <a:t>Inhibited internalization and integration process</a:t>
            </a:r>
            <a:endParaRPr lang="sl-SI" dirty="0" smtClean="0">
              <a:latin typeface="Bodoni MT" pitchFamily="18" charset="0"/>
            </a:endParaRPr>
          </a:p>
          <a:p>
            <a:pPr lvl="0"/>
            <a:r>
              <a:rPr lang="en-US" dirty="0" smtClean="0">
                <a:latin typeface="Bodoni MT" pitchFamily="18" charset="0"/>
              </a:rPr>
              <a:t>External locus of control–blaming others and abstract entities for misfortune</a:t>
            </a:r>
            <a:r>
              <a:rPr lang="sl-SI" dirty="0" smtClean="0">
                <a:latin typeface="Bodoni MT" pitchFamily="18" charset="0"/>
              </a:rPr>
              <a:t> (They are wrong! It is their fault! How can I tolerate them?)</a:t>
            </a:r>
          </a:p>
          <a:p>
            <a:pPr lvl="0"/>
            <a:r>
              <a:rPr lang="en-US" dirty="0" smtClean="0">
                <a:latin typeface="Bodoni MT" pitchFamily="18" charset="0"/>
              </a:rPr>
              <a:t>Suspicious observation of what others and the powerful do (</a:t>
            </a:r>
            <a:r>
              <a:rPr lang="en-US" b="1" dirty="0" err="1" smtClean="0">
                <a:latin typeface="Bodoni MT" pitchFamily="18" charset="0"/>
              </a:rPr>
              <a:t>conspiration</a:t>
            </a:r>
            <a:r>
              <a:rPr lang="sl-SI" b="1" dirty="0" smtClean="0">
                <a:latin typeface="Bodoni MT" pitchFamily="18" charset="0"/>
              </a:rPr>
              <a:t>al</a:t>
            </a:r>
            <a:r>
              <a:rPr lang="en-US" dirty="0" smtClean="0">
                <a:latin typeface="Bodoni MT" pitchFamily="18" charset="0"/>
              </a:rPr>
              <a:t> thinking)</a:t>
            </a:r>
            <a:endParaRPr lang="sl-SI" dirty="0" smtClean="0">
              <a:latin typeface="Bodoni MT" pitchFamily="18" charset="0"/>
            </a:endParaRPr>
          </a:p>
          <a:p>
            <a:pPr lvl="0"/>
            <a:r>
              <a:rPr lang="en-US" dirty="0" smtClean="0">
                <a:latin typeface="Bodoni MT" pitchFamily="18" charset="0"/>
              </a:rPr>
              <a:t>By not blaming oneself, reduced the need for reflexivity</a:t>
            </a:r>
            <a:r>
              <a:rPr lang="sl-SI" dirty="0" smtClean="0">
                <a:latin typeface="Bodoni MT" pitchFamily="18" charset="0"/>
              </a:rPr>
              <a:t> (It is his/her/their fault. Case solved.)</a:t>
            </a:r>
          </a:p>
          <a:p>
            <a:pPr lvl="0"/>
            <a:r>
              <a:rPr lang="en-US" dirty="0" smtClean="0">
                <a:latin typeface="Bodoni MT" pitchFamily="18" charset="0"/>
              </a:rPr>
              <a:t>Blurred causal relationship</a:t>
            </a:r>
            <a:r>
              <a:rPr lang="sl-SI" dirty="0" smtClean="0">
                <a:latin typeface="Bodoni MT" pitchFamily="18" charset="0"/>
              </a:rPr>
              <a:t> (Such is destiny. Everything happens for the reason. Etc.)</a:t>
            </a:r>
          </a:p>
          <a:p>
            <a:pPr lvl="0"/>
            <a:r>
              <a:rPr lang="en-US" dirty="0" smtClean="0">
                <a:latin typeface="Bodoni MT" pitchFamily="18" charset="0"/>
              </a:rPr>
              <a:t>Use of a</a:t>
            </a:r>
            <a:r>
              <a:rPr lang="sl-SI" dirty="0" smtClean="0">
                <a:latin typeface="Bodoni MT" pitchFamily="18" charset="0"/>
              </a:rPr>
              <a:t> </a:t>
            </a:r>
            <a:r>
              <a:rPr lang="en-US" dirty="0" smtClean="0">
                <a:latin typeface="Bodoni MT" pitchFamily="18" charset="0"/>
              </a:rPr>
              <a:t>range of cognitive biases</a:t>
            </a:r>
            <a:endParaRPr lang="sl-SI" dirty="0" smtClean="0">
              <a:latin typeface="Bodoni MT" pitchFamily="18" charset="0"/>
            </a:endParaRPr>
          </a:p>
          <a:p>
            <a:pPr lvl="0"/>
            <a:r>
              <a:rPr lang="en-US" dirty="0" smtClean="0">
                <a:latin typeface="Bodoni MT" pitchFamily="18" charset="0"/>
              </a:rPr>
              <a:t>Searching for </a:t>
            </a:r>
            <a:r>
              <a:rPr lang="en-US" b="1" dirty="0" smtClean="0">
                <a:latin typeface="Bodoni MT" pitchFamily="18" charset="0"/>
              </a:rPr>
              <a:t>self-consolation</a:t>
            </a:r>
            <a:r>
              <a:rPr lang="en-US" dirty="0" smtClean="0">
                <a:latin typeface="Bodoni MT" pitchFamily="18" charset="0"/>
              </a:rPr>
              <a:t>, not truth</a:t>
            </a:r>
            <a:endParaRPr lang="sl-SI" dirty="0" smtClean="0">
              <a:latin typeface="Bodoni MT" pitchFamily="18" charset="0"/>
            </a:endParaRPr>
          </a:p>
          <a:p>
            <a:pPr lvl="0"/>
            <a:r>
              <a:rPr lang="en-US" dirty="0" smtClean="0">
                <a:latin typeface="Bodoni MT" pitchFamily="18" charset="0"/>
              </a:rPr>
              <a:t>Reduced flexibility of complexity of thinking</a:t>
            </a:r>
            <a:r>
              <a:rPr lang="sl-SI" dirty="0" smtClean="0">
                <a:latin typeface="Bodoni MT" pitchFamily="18" charset="0"/>
              </a:rPr>
              <a:t>  </a:t>
            </a:r>
          </a:p>
          <a:p>
            <a:pPr lvl="0"/>
            <a:r>
              <a:rPr lang="en-US" dirty="0" smtClean="0">
                <a:latin typeface="Bodoni MT" pitchFamily="18" charset="0"/>
              </a:rPr>
              <a:t>Low or extrinsic motivation</a:t>
            </a:r>
            <a:endParaRPr lang="sl-SI" dirty="0" smtClean="0">
              <a:latin typeface="Bodoni MT" pitchFamily="18" charset="0"/>
            </a:endParaRPr>
          </a:p>
          <a:p>
            <a:pPr lvl="0"/>
            <a:r>
              <a:rPr lang="en-US" dirty="0" smtClean="0">
                <a:latin typeface="Bodoni MT" pitchFamily="18" charset="0"/>
              </a:rPr>
              <a:t>Poor self-regulation</a:t>
            </a:r>
            <a:endParaRPr lang="sl-SI" dirty="0" smtClean="0">
              <a:latin typeface="Bodoni MT" pitchFamily="18" charset="0"/>
            </a:endParaRPr>
          </a:p>
          <a:p>
            <a:pPr lvl="0"/>
            <a:r>
              <a:rPr lang="sl-SI" dirty="0" smtClean="0">
                <a:latin typeface="Bodoni MT" pitchFamily="18" charset="0"/>
              </a:rPr>
              <a:t>Low mental complexity</a:t>
            </a:r>
          </a:p>
          <a:p>
            <a:pPr lvl="0"/>
            <a:endParaRPr lang="sl-SI" sz="1700" dirty="0" smtClean="0">
              <a:latin typeface="Bodoni MT" pitchFamily="18" charset="0"/>
            </a:endParaRPr>
          </a:p>
          <a:p>
            <a:pPr lvl="0"/>
            <a:r>
              <a:rPr lang="en-US" dirty="0" smtClean="0">
                <a:latin typeface="Bodoni MT" pitchFamily="18" charset="0"/>
              </a:rPr>
              <a:t>Result: more selfishness, higher violence, poorer quality activity, or no activity (learned helplessness)</a:t>
            </a:r>
            <a:r>
              <a:rPr lang="sl-SI" dirty="0" smtClean="0">
                <a:latin typeface="Bodoni MT" pitchFamily="18" charset="0"/>
              </a:rPr>
              <a:t> </a:t>
            </a:r>
          </a:p>
          <a:p>
            <a:pPr lvl="0"/>
            <a:r>
              <a:rPr lang="sl-SI" dirty="0" smtClean="0">
                <a:latin typeface="Bodoni MT" pitchFamily="18" charset="0"/>
              </a:rPr>
              <a:t>From mild to strong form of </a:t>
            </a:r>
            <a:r>
              <a:rPr lang="sl-SI" b="1" dirty="0" smtClean="0">
                <a:latin typeface="Bodoni MT" pitchFamily="18" charset="0"/>
              </a:rPr>
              <a:t>victim mentality</a:t>
            </a:r>
            <a:r>
              <a:rPr lang="sl-SI" dirty="0" smtClean="0">
                <a:latin typeface="Bodoni MT" pitchFamily="18" charset="0"/>
              </a:rPr>
              <a:t>.</a:t>
            </a:r>
          </a:p>
          <a:p>
            <a:pPr lvl="0"/>
            <a:r>
              <a:rPr lang="sl-SI" dirty="0" smtClean="0">
                <a:latin typeface="Bodoni MT" pitchFamily="18" charset="0"/>
              </a:rPr>
              <a:t>Thousands of years of religious zeal and evil cohabitation. (Many people’s life is still hard and they need consolation.)</a:t>
            </a:r>
          </a:p>
          <a:p>
            <a:endParaRPr lang="sl-SI" dirty="0"/>
          </a:p>
        </p:txBody>
      </p:sp>
      <p:pic>
        <p:nvPicPr>
          <p:cNvPr id="4" name="Picture 3" descr="Stop blaming others for your unhappiness | Troy Media"/>
          <p:cNvPicPr/>
          <p:nvPr/>
        </p:nvPicPr>
        <p:blipFill>
          <a:blip r:embed="rId2"/>
          <a:srcRect/>
          <a:stretch>
            <a:fillRect/>
          </a:stretch>
        </p:blipFill>
        <p:spPr bwMode="auto">
          <a:xfrm>
            <a:off x="6215074" y="3714752"/>
            <a:ext cx="2928926" cy="142876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l-SI" sz="2800" dirty="0" smtClean="0">
                <a:latin typeface="Bodoni MT" pitchFamily="18" charset="0"/>
              </a:rPr>
              <a:t>New World Philosophy thinking system</a:t>
            </a:r>
            <a:endParaRPr lang="sl-SI" sz="2800" dirty="0">
              <a:latin typeface="Bodoni MT" pitchFamily="18" charset="0"/>
            </a:endParaRPr>
          </a:p>
        </p:txBody>
      </p:sp>
      <p:sp>
        <p:nvSpPr>
          <p:cNvPr id="3" name="Content Placeholder 2"/>
          <p:cNvSpPr>
            <a:spLocks noGrp="1"/>
          </p:cNvSpPr>
          <p:nvPr>
            <p:ph idx="1"/>
          </p:nvPr>
        </p:nvSpPr>
        <p:spPr>
          <a:xfrm>
            <a:off x="457200" y="1357298"/>
            <a:ext cx="8229600" cy="4768865"/>
          </a:xfrm>
        </p:spPr>
        <p:txBody>
          <a:bodyPr>
            <a:normAutofit fontScale="47500" lnSpcReduction="20000"/>
          </a:bodyPr>
          <a:lstStyle/>
          <a:p>
            <a:pPr lvl="0"/>
            <a:r>
              <a:rPr lang="en-US" dirty="0" smtClean="0">
                <a:latin typeface="Bodoni MT" pitchFamily="18" charset="0"/>
              </a:rPr>
              <a:t>Fulfilled basic psychological needs </a:t>
            </a:r>
            <a:endParaRPr lang="sl-SI" dirty="0" smtClean="0">
              <a:latin typeface="Bodoni MT" pitchFamily="18" charset="0"/>
            </a:endParaRPr>
          </a:p>
          <a:p>
            <a:pPr lvl="0"/>
            <a:r>
              <a:rPr lang="en-US" dirty="0" smtClean="0">
                <a:latin typeface="Bodoni MT" pitchFamily="18" charset="0"/>
              </a:rPr>
              <a:t>Perception of life as manageable</a:t>
            </a:r>
            <a:r>
              <a:rPr lang="sl-SI" dirty="0" smtClean="0">
                <a:latin typeface="Bodoni MT" pitchFamily="18" charset="0"/>
              </a:rPr>
              <a:t> – control over life</a:t>
            </a:r>
          </a:p>
          <a:p>
            <a:pPr lvl="0"/>
            <a:endParaRPr lang="sl-SI" sz="1700" dirty="0" smtClean="0">
              <a:latin typeface="Bodoni MT" pitchFamily="18" charset="0"/>
            </a:endParaRPr>
          </a:p>
          <a:p>
            <a:pPr lvl="0"/>
            <a:r>
              <a:rPr lang="en-US" dirty="0" smtClean="0">
                <a:latin typeface="Bodoni MT" pitchFamily="18" charset="0"/>
              </a:rPr>
              <a:t>A healthy ego defense system</a:t>
            </a:r>
            <a:endParaRPr lang="sl-SI" dirty="0" smtClean="0">
              <a:latin typeface="Bodoni MT" pitchFamily="18" charset="0"/>
            </a:endParaRPr>
          </a:p>
          <a:p>
            <a:pPr lvl="0"/>
            <a:r>
              <a:rPr lang="en-US" dirty="0" smtClean="0">
                <a:latin typeface="Bodoni MT" pitchFamily="18" charset="0"/>
              </a:rPr>
              <a:t>Strength</a:t>
            </a:r>
            <a:r>
              <a:rPr lang="sl-SI" dirty="0" smtClean="0">
                <a:latin typeface="Bodoni MT" pitchFamily="18" charset="0"/>
              </a:rPr>
              <a:t> (vitality)</a:t>
            </a:r>
            <a:r>
              <a:rPr lang="en-US" dirty="0" smtClean="0">
                <a:latin typeface="Bodoni MT" pitchFamily="18" charset="0"/>
              </a:rPr>
              <a:t> to go beyond oneself–eudemonic principle</a:t>
            </a:r>
            <a:endParaRPr lang="sl-SI" dirty="0" smtClean="0">
              <a:latin typeface="Bodoni MT" pitchFamily="18" charset="0"/>
            </a:endParaRPr>
          </a:p>
          <a:p>
            <a:pPr lvl="0"/>
            <a:r>
              <a:rPr lang="en-US" dirty="0" smtClean="0">
                <a:latin typeface="Bodoni MT" pitchFamily="18" charset="0"/>
              </a:rPr>
              <a:t>Openness to </a:t>
            </a:r>
            <a:r>
              <a:rPr lang="sl-SI" dirty="0" smtClean="0">
                <a:latin typeface="Bodoni MT" pitchFamily="18" charset="0"/>
              </a:rPr>
              <a:t>wider range</a:t>
            </a:r>
            <a:r>
              <a:rPr lang="en-US" dirty="0" smtClean="0">
                <a:latin typeface="Bodoni MT" pitchFamily="18" charset="0"/>
              </a:rPr>
              <a:t> of information</a:t>
            </a:r>
            <a:r>
              <a:rPr lang="sl-SI" dirty="0" smtClean="0">
                <a:latin typeface="Bodoni MT" pitchFamily="18" charset="0"/>
              </a:rPr>
              <a:t> (better awareness)</a:t>
            </a:r>
            <a:r>
              <a:rPr lang="en-US" dirty="0" smtClean="0">
                <a:latin typeface="Bodoni MT" pitchFamily="18" charset="0"/>
              </a:rPr>
              <a:t>–curiosity and love for learning</a:t>
            </a:r>
            <a:r>
              <a:rPr lang="sl-SI" dirty="0" smtClean="0">
                <a:latin typeface="Bodoni MT" pitchFamily="18" charset="0"/>
              </a:rPr>
              <a:t> (strengths)</a:t>
            </a:r>
          </a:p>
          <a:p>
            <a:pPr lvl="0"/>
            <a:r>
              <a:rPr lang="en-US" dirty="0" smtClean="0">
                <a:latin typeface="Bodoni MT" pitchFamily="18" charset="0"/>
              </a:rPr>
              <a:t>Intensive internalization and integration process</a:t>
            </a:r>
            <a:endParaRPr lang="sl-SI" dirty="0" smtClean="0">
              <a:latin typeface="Bodoni MT" pitchFamily="18" charset="0"/>
            </a:endParaRPr>
          </a:p>
          <a:p>
            <a:pPr lvl="0"/>
            <a:r>
              <a:rPr lang="en-US" dirty="0" smtClean="0">
                <a:latin typeface="Bodoni MT" pitchFamily="18" charset="0"/>
              </a:rPr>
              <a:t>Internal locus of control–believing that one can control one's own life</a:t>
            </a:r>
            <a:endParaRPr lang="sl-SI" dirty="0" smtClean="0">
              <a:latin typeface="Bodoni MT" pitchFamily="18" charset="0"/>
            </a:endParaRPr>
          </a:p>
          <a:p>
            <a:pPr lvl="0"/>
            <a:r>
              <a:rPr lang="en-US" dirty="0" smtClean="0">
                <a:latin typeface="Bodoni MT" pitchFamily="18" charset="0"/>
              </a:rPr>
              <a:t>Trusting that all people are basically good and just want to live well and be happy</a:t>
            </a:r>
            <a:endParaRPr lang="sl-SI" dirty="0" smtClean="0">
              <a:latin typeface="Bodoni MT" pitchFamily="18" charset="0"/>
            </a:endParaRPr>
          </a:p>
          <a:p>
            <a:pPr lvl="0"/>
            <a:r>
              <a:rPr lang="en-US" dirty="0" smtClean="0">
                <a:latin typeface="Bodoni MT" pitchFamily="18" charset="0"/>
              </a:rPr>
              <a:t>Negative feedback boosts the need for reflexivity</a:t>
            </a:r>
            <a:endParaRPr lang="sl-SI" dirty="0" smtClean="0">
              <a:latin typeface="Bodoni MT" pitchFamily="18" charset="0"/>
            </a:endParaRPr>
          </a:p>
          <a:p>
            <a:pPr lvl="0"/>
            <a:r>
              <a:rPr lang="en-US" dirty="0" smtClean="0">
                <a:latin typeface="Bodoni MT" pitchFamily="18" charset="0"/>
              </a:rPr>
              <a:t>Searching for </a:t>
            </a:r>
            <a:r>
              <a:rPr lang="en-US" b="1" dirty="0" smtClean="0">
                <a:latin typeface="Bodoni MT" pitchFamily="18" charset="0"/>
              </a:rPr>
              <a:t>truth</a:t>
            </a:r>
            <a:endParaRPr lang="sl-SI" b="1" dirty="0" smtClean="0">
              <a:latin typeface="Bodoni MT" pitchFamily="18" charset="0"/>
            </a:endParaRPr>
          </a:p>
          <a:p>
            <a:pPr lvl="0"/>
            <a:r>
              <a:rPr lang="sl-SI" dirty="0" smtClean="0">
                <a:latin typeface="Bodoni MT" pitchFamily="18" charset="0"/>
              </a:rPr>
              <a:t>Better awareness of cognitive biases</a:t>
            </a:r>
          </a:p>
          <a:p>
            <a:pPr lvl="0">
              <a:buNone/>
            </a:pPr>
            <a:r>
              <a:rPr lang="en-US" dirty="0" smtClean="0">
                <a:latin typeface="Bodoni MT" pitchFamily="18" charset="0"/>
              </a:rPr>
              <a:t>Understanding causal relationships thoroughly</a:t>
            </a:r>
            <a:endParaRPr lang="sl-SI" dirty="0" smtClean="0">
              <a:latin typeface="Bodoni MT" pitchFamily="18" charset="0"/>
            </a:endParaRPr>
          </a:p>
          <a:p>
            <a:pPr lvl="0"/>
            <a:r>
              <a:rPr lang="en-US" dirty="0" smtClean="0">
                <a:latin typeface="Bodoni MT" pitchFamily="18" charset="0"/>
              </a:rPr>
              <a:t>Rationality in judgment</a:t>
            </a:r>
            <a:endParaRPr lang="sl-SI" dirty="0" smtClean="0">
              <a:latin typeface="Bodoni MT" pitchFamily="18" charset="0"/>
            </a:endParaRPr>
          </a:p>
          <a:p>
            <a:pPr lvl="0"/>
            <a:r>
              <a:rPr lang="en-US" dirty="0" smtClean="0">
                <a:latin typeface="Bodoni MT" pitchFamily="18" charset="0"/>
              </a:rPr>
              <a:t>Highly flexible</a:t>
            </a:r>
            <a:r>
              <a:rPr lang="sl-SI" dirty="0" smtClean="0">
                <a:latin typeface="Bodoni MT" pitchFamily="18" charset="0"/>
              </a:rPr>
              <a:t>/</a:t>
            </a:r>
            <a:r>
              <a:rPr lang="en-US" dirty="0" smtClean="0">
                <a:latin typeface="Bodoni MT" pitchFamily="18" charset="0"/>
              </a:rPr>
              <a:t>complex thinking</a:t>
            </a:r>
            <a:endParaRPr lang="sl-SI" dirty="0" smtClean="0">
              <a:latin typeface="Bodoni MT" pitchFamily="18" charset="0"/>
            </a:endParaRPr>
          </a:p>
          <a:p>
            <a:pPr lvl="0"/>
            <a:r>
              <a:rPr lang="en-US" dirty="0" smtClean="0">
                <a:latin typeface="Bodoni MT" pitchFamily="18" charset="0"/>
              </a:rPr>
              <a:t>Intrinsic motivation</a:t>
            </a:r>
            <a:endParaRPr lang="sl-SI" dirty="0" smtClean="0">
              <a:latin typeface="Bodoni MT" pitchFamily="18" charset="0"/>
            </a:endParaRPr>
          </a:p>
          <a:p>
            <a:pPr lvl="0"/>
            <a:r>
              <a:rPr lang="en-US" dirty="0" smtClean="0">
                <a:latin typeface="Bodoni MT" pitchFamily="18" charset="0"/>
              </a:rPr>
              <a:t>Good self-regulation</a:t>
            </a:r>
            <a:endParaRPr lang="sl-SI" dirty="0" smtClean="0">
              <a:latin typeface="Bodoni MT" pitchFamily="18" charset="0"/>
            </a:endParaRPr>
          </a:p>
          <a:p>
            <a:pPr lvl="0"/>
            <a:endParaRPr lang="sl-SI" sz="1700" dirty="0" smtClean="0">
              <a:latin typeface="Bodoni MT" pitchFamily="18" charset="0"/>
            </a:endParaRPr>
          </a:p>
          <a:p>
            <a:pPr lvl="0"/>
            <a:r>
              <a:rPr lang="en-US" dirty="0" smtClean="0">
                <a:latin typeface="Bodoni MT" pitchFamily="18" charset="0"/>
              </a:rPr>
              <a:t>Result:</a:t>
            </a:r>
            <a:r>
              <a:rPr lang="sl-SI" dirty="0" smtClean="0">
                <a:latin typeface="Bodoni MT" pitchFamily="18" charset="0"/>
              </a:rPr>
              <a:t> Common sense, transparency, mental hygiene, etc. A</a:t>
            </a:r>
            <a:r>
              <a:rPr lang="en-US" dirty="0" err="1" smtClean="0">
                <a:latin typeface="Bodoni MT" pitchFamily="18" charset="0"/>
              </a:rPr>
              <a:t>ctivit</a:t>
            </a:r>
            <a:r>
              <a:rPr lang="sl-SI" dirty="0" smtClean="0">
                <a:latin typeface="Bodoni MT" pitchFamily="18" charset="0"/>
              </a:rPr>
              <a:t>ies</a:t>
            </a:r>
            <a:r>
              <a:rPr lang="en-US" dirty="0" smtClean="0">
                <a:latin typeface="Bodoni MT" pitchFamily="18" charset="0"/>
              </a:rPr>
              <a:t> </a:t>
            </a:r>
            <a:r>
              <a:rPr lang="sl-SI" dirty="0" smtClean="0">
                <a:latin typeface="Bodoni MT" pitchFamily="18" charset="0"/>
              </a:rPr>
              <a:t>focused on </a:t>
            </a:r>
            <a:r>
              <a:rPr lang="en-US" dirty="0" smtClean="0">
                <a:latin typeface="Bodoni MT" pitchFamily="18" charset="0"/>
              </a:rPr>
              <a:t>producing a good, just, beautiful, and high-quality reality</a:t>
            </a:r>
            <a:r>
              <a:rPr lang="sl-SI" dirty="0" smtClean="0">
                <a:latin typeface="Bodoni MT" pitchFamily="18" charset="0"/>
              </a:rPr>
              <a:t> (Violence and evil can be reduced to a minimum.)</a:t>
            </a:r>
          </a:p>
          <a:p>
            <a:endParaRPr lang="sl-SI"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25470"/>
          </a:xfrm>
        </p:spPr>
        <p:txBody>
          <a:bodyPr>
            <a:normAutofit/>
          </a:bodyPr>
          <a:lstStyle/>
          <a:p>
            <a:r>
              <a:rPr lang="sl-SI" sz="3200" dirty="0" smtClean="0">
                <a:latin typeface="Bodoni MT" pitchFamily="18" charset="0"/>
              </a:rPr>
              <a:t>The Conditions</a:t>
            </a:r>
            <a:endParaRPr lang="sl-SI" sz="3200" dirty="0">
              <a:latin typeface="Bodoni MT" pitchFamily="18" charset="0"/>
            </a:endParaRPr>
          </a:p>
        </p:txBody>
      </p:sp>
      <p:sp>
        <p:nvSpPr>
          <p:cNvPr id="3" name="Content Placeholder 2"/>
          <p:cNvSpPr>
            <a:spLocks noGrp="1"/>
          </p:cNvSpPr>
          <p:nvPr>
            <p:ph idx="1"/>
          </p:nvPr>
        </p:nvSpPr>
        <p:spPr>
          <a:xfrm>
            <a:off x="428596" y="1142984"/>
            <a:ext cx="8229600" cy="4857784"/>
          </a:xfrm>
        </p:spPr>
        <p:txBody>
          <a:bodyPr>
            <a:normAutofit lnSpcReduction="10000"/>
          </a:bodyPr>
          <a:lstStyle/>
          <a:p>
            <a:r>
              <a:rPr lang="en-US" sz="2000" dirty="0" smtClean="0">
                <a:latin typeface="Bodoni MT" pitchFamily="18" charset="0"/>
              </a:rPr>
              <a:t>Freedom, (3 levels of liberation: structural, cultural, </a:t>
            </a:r>
            <a:r>
              <a:rPr lang="en-US" sz="2000" dirty="0" err="1" smtClean="0">
                <a:latin typeface="Bodoni MT" pitchFamily="18" charset="0"/>
              </a:rPr>
              <a:t>int</a:t>
            </a:r>
            <a:r>
              <a:rPr lang="sl-SI" sz="2000" dirty="0" smtClean="0">
                <a:latin typeface="Bodoni MT" pitchFamily="18" charset="0"/>
              </a:rPr>
              <a:t>r</a:t>
            </a:r>
            <a:r>
              <a:rPr lang="en-US" sz="2000" dirty="0" err="1" smtClean="0">
                <a:latin typeface="Bodoni MT" pitchFamily="18" charset="0"/>
              </a:rPr>
              <a:t>insic</a:t>
            </a:r>
            <a:r>
              <a:rPr lang="en-US" sz="2000" dirty="0" smtClean="0">
                <a:latin typeface="Bodoni MT" pitchFamily="18" charset="0"/>
              </a:rPr>
              <a:t>) democracy, and functioning institutions enable a favorable environment for the satisfaction of the basic psychological need for autonomy. LL for UL</a:t>
            </a:r>
          </a:p>
          <a:p>
            <a:r>
              <a:rPr lang="en-US" sz="2000" dirty="0" smtClean="0">
                <a:latin typeface="Bodoni MT" pitchFamily="18" charset="0"/>
              </a:rPr>
              <a:t>Equality enables a favorable environment for the satisfaction of basic psychological needs for relatedness. (Autonomy-supportive behavior emerges.) LL &amp; UR for UL</a:t>
            </a:r>
          </a:p>
          <a:p>
            <a:r>
              <a:rPr lang="en-US" sz="2000" dirty="0" smtClean="0">
                <a:latin typeface="Bodoni MT" pitchFamily="18" charset="0"/>
              </a:rPr>
              <a:t>Legal order, economic freedom, social state, and functioning institutions, enable a favorable environment for the satisfaction of basic psychological need for competence (acting brings results) LL &amp; LR for UL</a:t>
            </a:r>
          </a:p>
          <a:p>
            <a:endParaRPr lang="sl-SI" sz="800" dirty="0" smtClean="0">
              <a:latin typeface="Bodoni MT" pitchFamily="18" charset="0"/>
            </a:endParaRPr>
          </a:p>
          <a:p>
            <a:r>
              <a:rPr lang="en-US" sz="2000" dirty="0" smtClean="0">
                <a:latin typeface="Bodoni MT" pitchFamily="18" charset="0"/>
              </a:rPr>
              <a:t>All four quadrants affect each other.</a:t>
            </a:r>
          </a:p>
          <a:p>
            <a:endParaRPr lang="en-US" sz="800" dirty="0" smtClean="0">
              <a:latin typeface="Bodoni MT" pitchFamily="18" charset="0"/>
            </a:endParaRPr>
          </a:p>
          <a:p>
            <a:r>
              <a:rPr lang="en-US" sz="2000" dirty="0" smtClean="0">
                <a:latin typeface="Bodoni MT" pitchFamily="18" charset="0"/>
              </a:rPr>
              <a:t>In short: Good, democratic, supportive living conditions guarantee a higher chance of satisfaction of BPN and BSN. Satisfied people function in a way capable of co-creating a better world. </a:t>
            </a:r>
            <a:endParaRPr lang="sl-SI" sz="2000" dirty="0" smtClean="0">
              <a:latin typeface="Bodoni MT" pitchFamily="18" charset="0"/>
            </a:endParaRPr>
          </a:p>
          <a:p>
            <a:endParaRPr lang="sl-SI" sz="2000" dirty="0" smtClean="0"/>
          </a:p>
          <a:p>
            <a:endParaRPr lang="sl-SI" sz="20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25470"/>
          </a:xfrm>
        </p:spPr>
        <p:txBody>
          <a:bodyPr>
            <a:normAutofit/>
          </a:bodyPr>
          <a:lstStyle/>
          <a:p>
            <a:r>
              <a:rPr lang="sl-SI" sz="3200" dirty="0" smtClean="0">
                <a:latin typeface="Bodoni MT" pitchFamily="18" charset="0"/>
              </a:rPr>
              <a:t>The process</a:t>
            </a:r>
            <a:endParaRPr lang="sl-SI" sz="3200" dirty="0"/>
          </a:p>
        </p:txBody>
      </p:sp>
      <p:sp>
        <p:nvSpPr>
          <p:cNvPr id="3" name="Content Placeholder 2"/>
          <p:cNvSpPr>
            <a:spLocks noGrp="1"/>
          </p:cNvSpPr>
          <p:nvPr>
            <p:ph idx="1"/>
          </p:nvPr>
        </p:nvSpPr>
        <p:spPr>
          <a:xfrm>
            <a:off x="457200" y="1214422"/>
            <a:ext cx="8229600" cy="4911741"/>
          </a:xfrm>
        </p:spPr>
        <p:txBody>
          <a:bodyPr/>
          <a:lstStyle/>
          <a:p>
            <a:r>
              <a:rPr lang="sl-SI" sz="2000" dirty="0" smtClean="0">
                <a:latin typeface="Bodoni MT" pitchFamily="18" charset="0"/>
              </a:rPr>
              <a:t>Liberal, democratic and emancipative environment enables better satisfaction of BPN (hedonic principle) </a:t>
            </a:r>
          </a:p>
          <a:p>
            <a:r>
              <a:rPr lang="sl-SI" sz="2000" dirty="0" smtClean="0">
                <a:latin typeface="Bodoni MT" pitchFamily="18" charset="0"/>
              </a:rPr>
              <a:t>what enables favorable psychological, psycho-social processes and favorable cultural processes (eudaimonic principle) </a:t>
            </a:r>
          </a:p>
          <a:p>
            <a:r>
              <a:rPr lang="sl-SI" sz="2000" dirty="0" smtClean="0">
                <a:latin typeface="Bodoni MT" pitchFamily="18" charset="0"/>
              </a:rPr>
              <a:t>Well functioning people contribute to thriving society (across practiaclly all measurable categories)</a:t>
            </a:r>
          </a:p>
          <a:p>
            <a:r>
              <a:rPr lang="sl-SI" sz="2000" dirty="0" smtClean="0">
                <a:latin typeface="Bodoni MT" pitchFamily="18" charset="0"/>
              </a:rPr>
              <a:t>The thriving society enables better satisfaction of spiritual needs (hedonic principle). People can cumulate resources – knowledge (education), material, financial and other, they take important positions. In the process they exchange extrinsic values for intrinsic ones.  </a:t>
            </a:r>
          </a:p>
          <a:p>
            <a:r>
              <a:rPr lang="sl-SI" sz="2000" dirty="0" smtClean="0">
                <a:latin typeface="Bodoni MT" pitchFamily="18" charset="0"/>
              </a:rPr>
              <a:t>The above mentioned process enables vertical development</a:t>
            </a:r>
          </a:p>
          <a:p>
            <a:endParaRPr lang="sl-SI" sz="800" dirty="0" smtClean="0">
              <a:latin typeface="Bodoni MT" pitchFamily="18" charset="0"/>
            </a:endParaRPr>
          </a:p>
          <a:p>
            <a:r>
              <a:rPr lang="sl-SI" sz="2000" dirty="0" smtClean="0">
                <a:latin typeface="Bodoni MT" pitchFamily="18" charset="0"/>
              </a:rPr>
              <a:t>All four quadrants affect each other.</a:t>
            </a:r>
          </a:p>
          <a:p>
            <a:endParaRPr lang="sl-SI" sz="2000" dirty="0" smtClean="0"/>
          </a:p>
          <a:p>
            <a:endParaRPr lang="sl-SI"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285728"/>
            <a:ext cx="8229600" cy="1000132"/>
          </a:xfrm>
        </p:spPr>
        <p:txBody>
          <a:bodyPr>
            <a:normAutofit/>
          </a:bodyPr>
          <a:lstStyle/>
          <a:p>
            <a:r>
              <a:rPr lang="sl-SI" sz="2800" dirty="0" smtClean="0">
                <a:latin typeface="Bodoni MT" pitchFamily="18" charset="0"/>
              </a:rPr>
              <a:t>Favorable cultural processes?</a:t>
            </a:r>
            <a:endParaRPr lang="sl-SI" sz="2800" dirty="0">
              <a:latin typeface="Bodoni MT" pitchFamily="18" charset="0"/>
            </a:endParaRPr>
          </a:p>
        </p:txBody>
      </p:sp>
      <p:sp>
        <p:nvSpPr>
          <p:cNvPr id="3" name="Content Placeholder 2"/>
          <p:cNvSpPr>
            <a:spLocks noGrp="1"/>
          </p:cNvSpPr>
          <p:nvPr>
            <p:ph idx="1"/>
          </p:nvPr>
        </p:nvSpPr>
        <p:spPr>
          <a:xfrm>
            <a:off x="457200" y="1142984"/>
            <a:ext cx="8229600" cy="5214974"/>
          </a:xfrm>
        </p:spPr>
        <p:txBody>
          <a:bodyPr>
            <a:normAutofit fontScale="85000" lnSpcReduction="10000"/>
          </a:bodyPr>
          <a:lstStyle/>
          <a:p>
            <a:r>
              <a:rPr lang="en-US" sz="2000" dirty="0" smtClean="0">
                <a:latin typeface="Bodoni MT" pitchFamily="18" charset="0"/>
              </a:rPr>
              <a:t>According to www.worldvaluessurvey.org in the process of gaining emancipative values (as a result of liberation) the following categories develop exponentially:</a:t>
            </a:r>
          </a:p>
          <a:p>
            <a:r>
              <a:rPr lang="en-US" sz="2000" dirty="0" smtClean="0">
                <a:latin typeface="Bodoni MT" pitchFamily="18" charset="0"/>
              </a:rPr>
              <a:t>Trust</a:t>
            </a:r>
          </a:p>
          <a:p>
            <a:r>
              <a:rPr lang="en-US" sz="2000" dirty="0" smtClean="0">
                <a:latin typeface="Bodoni MT" pitchFamily="18" charset="0"/>
              </a:rPr>
              <a:t>Unselfishness</a:t>
            </a:r>
          </a:p>
          <a:p>
            <a:r>
              <a:rPr lang="en-US" sz="2000" dirty="0" smtClean="0">
                <a:latin typeface="Bodoni MT" pitchFamily="18" charset="0"/>
              </a:rPr>
              <a:t>Humanistic orientation</a:t>
            </a:r>
          </a:p>
          <a:p>
            <a:r>
              <a:rPr lang="en-US" sz="2000" dirty="0" smtClean="0">
                <a:latin typeface="Bodoni MT" pitchFamily="18" charset="0"/>
              </a:rPr>
              <a:t>What is the common denominator of these 3 categories? </a:t>
            </a:r>
          </a:p>
          <a:p>
            <a:r>
              <a:rPr lang="en-US" sz="2000" dirty="0" smtClean="0">
                <a:latin typeface="Bodoni MT" pitchFamily="18" charset="0"/>
              </a:rPr>
              <a:t>I suggest</a:t>
            </a:r>
            <a:r>
              <a:rPr lang="sl-SI" sz="2000" dirty="0" smtClean="0">
                <a:latin typeface="Bodoni MT" pitchFamily="18" charset="0"/>
              </a:rPr>
              <a:t>:</a:t>
            </a:r>
            <a:r>
              <a:rPr lang="en-US" sz="2000" dirty="0" smtClean="0">
                <a:latin typeface="Bodoni MT" pitchFamily="18" charset="0"/>
              </a:rPr>
              <a:t> </a:t>
            </a:r>
            <a:r>
              <a:rPr lang="sl-SI" sz="2000" dirty="0" smtClean="0">
                <a:latin typeface="Bodoni MT" pitchFamily="18" charset="0"/>
              </a:rPr>
              <a:t>I</a:t>
            </a:r>
            <a:r>
              <a:rPr lang="en-US" sz="2000" dirty="0" err="1" smtClean="0">
                <a:latin typeface="Bodoni MT" pitchFamily="18" charset="0"/>
              </a:rPr>
              <a:t>ntroduc</a:t>
            </a:r>
            <a:r>
              <a:rPr lang="sl-SI" sz="2000" dirty="0" smtClean="0">
                <a:latin typeface="Bodoni MT" pitchFamily="18" charset="0"/>
              </a:rPr>
              <a:t>tion of</a:t>
            </a:r>
            <a:r>
              <a:rPr lang="en-US" sz="2000" dirty="0" smtClean="0">
                <a:latin typeface="Bodoni MT" pitchFamily="18" charset="0"/>
              </a:rPr>
              <a:t> the principle/concept of “Love”. </a:t>
            </a:r>
            <a:endParaRPr lang="sl-SI" sz="2000" dirty="0" smtClean="0">
              <a:latin typeface="Bodoni MT" pitchFamily="18" charset="0"/>
            </a:endParaRPr>
          </a:p>
          <a:p>
            <a:pPr>
              <a:buNone/>
            </a:pPr>
            <a:r>
              <a:rPr lang="en-US" sz="2000" dirty="0" smtClean="0">
                <a:latin typeface="Bodoni MT" pitchFamily="18" charset="0"/>
              </a:rPr>
              <a:t>In what sense? The closest to the Greek concept called Agape. It is about the state of mind generating a favorable attitude towards extrinsic and intrinsic reality. It is the result of favorable psychological processes, resulting from satisfaction of BP,P,SN. It is not romantic or sexual. It should become the foremost guideline for humanity.</a:t>
            </a:r>
          </a:p>
          <a:p>
            <a:r>
              <a:rPr lang="en-US" sz="2000" dirty="0" smtClean="0">
                <a:latin typeface="Bodoni MT" pitchFamily="18" charset="0"/>
              </a:rPr>
              <a:t>What </a:t>
            </a:r>
            <a:r>
              <a:rPr lang="sl-SI" sz="2000" dirty="0" smtClean="0">
                <a:latin typeface="Bodoni MT" pitchFamily="18" charset="0"/>
              </a:rPr>
              <a:t>people</a:t>
            </a:r>
            <a:r>
              <a:rPr lang="en-US" sz="2000" dirty="0" smtClean="0">
                <a:latin typeface="Bodoni MT" pitchFamily="18" charset="0"/>
              </a:rPr>
              <a:t> internalize and integrate</a:t>
            </a:r>
            <a:r>
              <a:rPr lang="sl-SI" sz="2000" dirty="0" smtClean="0">
                <a:latin typeface="Bodoni MT" pitchFamily="18" charset="0"/>
              </a:rPr>
              <a:t> into reality schema, </a:t>
            </a:r>
            <a:r>
              <a:rPr lang="en-US" sz="2000" dirty="0" smtClean="0">
                <a:latin typeface="Bodoni MT" pitchFamily="18" charset="0"/>
              </a:rPr>
              <a:t>becomes “part of them” – </a:t>
            </a:r>
            <a:r>
              <a:rPr lang="sl-SI" sz="2000" dirty="0" smtClean="0">
                <a:latin typeface="Bodoni MT" pitchFamily="18" charset="0"/>
              </a:rPr>
              <a:t>new</a:t>
            </a:r>
            <a:r>
              <a:rPr lang="en-US" sz="2000" dirty="0" smtClean="0">
                <a:latin typeface="Bodoni MT" pitchFamily="18" charset="0"/>
              </a:rPr>
              <a:t> meaning. This is what they love and consequently treat with responsibility (care, tolerance, benevolence, in a virtuous way, with understanding, etc.) This </a:t>
            </a:r>
            <a:r>
              <a:rPr lang="sl-SI" sz="2000" dirty="0" smtClean="0">
                <a:latin typeface="Bodoni MT" pitchFamily="18" charset="0"/>
              </a:rPr>
              <a:t>leads to the Se</a:t>
            </a:r>
            <a:r>
              <a:rPr lang="en-US" sz="2000" dirty="0" smtClean="0">
                <a:latin typeface="Bodoni MT" pitchFamily="18" charset="0"/>
              </a:rPr>
              <a:t>lf-Transforming mind.</a:t>
            </a:r>
          </a:p>
          <a:p>
            <a:r>
              <a:rPr lang="en-US" sz="2000" dirty="0" smtClean="0">
                <a:latin typeface="Bodoni MT" pitchFamily="18" charset="0"/>
              </a:rPr>
              <a:t>A society of loving and responsible people can form a Culture of responsibility.</a:t>
            </a:r>
          </a:p>
          <a:p>
            <a:r>
              <a:rPr lang="en-US" sz="2000" dirty="0" smtClean="0">
                <a:latin typeface="Bodoni MT" pitchFamily="18" charset="0"/>
              </a:rPr>
              <a:t>Christian </a:t>
            </a:r>
            <a:r>
              <a:rPr lang="en-US" sz="2000" dirty="0" err="1" smtClean="0">
                <a:latin typeface="Bodoni MT" pitchFamily="18" charset="0"/>
              </a:rPr>
              <a:t>Welzel</a:t>
            </a:r>
            <a:r>
              <a:rPr lang="en-US" sz="2000" dirty="0" smtClean="0">
                <a:latin typeface="Bodoni MT" pitchFamily="18" charset="0"/>
              </a:rPr>
              <a:t> in the book Freedom Rising proves that people with highly emancipative values treat natural</a:t>
            </a:r>
            <a:r>
              <a:rPr lang="sl-SI" sz="2000" dirty="0" smtClean="0">
                <a:latin typeface="Bodoni MT" pitchFamily="18" charset="0"/>
              </a:rPr>
              <a:t> environment</a:t>
            </a:r>
            <a:r>
              <a:rPr lang="en-US" sz="2000" dirty="0" smtClean="0">
                <a:latin typeface="Bodoni MT" pitchFamily="18" charset="0"/>
              </a:rPr>
              <a:t> better</a:t>
            </a:r>
            <a:r>
              <a:rPr lang="sl-SI" sz="2000" dirty="0" smtClean="0">
                <a:latin typeface="Bodoni MT" pitchFamily="18" charset="0"/>
              </a:rPr>
              <a:t> (everything else too)</a:t>
            </a:r>
            <a:r>
              <a:rPr lang="en-US" sz="2000" dirty="0" smtClean="0">
                <a:latin typeface="Bodoni MT" pitchFamily="18" charset="0"/>
              </a:rPr>
              <a:t>.</a:t>
            </a:r>
            <a:r>
              <a:rPr lang="sl-SI" sz="2000" dirty="0" smtClean="0">
                <a:latin typeface="Bodoni MT" pitchFamily="18" charset="0"/>
              </a:rPr>
              <a:t>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l-SI" sz="3200" dirty="0" smtClean="0">
                <a:latin typeface="Bodoni MT" pitchFamily="18" charset="0"/>
              </a:rPr>
              <a:t>Why?</a:t>
            </a:r>
            <a:endParaRPr lang="sl-SI" sz="3200" dirty="0">
              <a:latin typeface="Bodoni MT" pitchFamily="18" charset="0"/>
            </a:endParaRPr>
          </a:p>
        </p:txBody>
      </p:sp>
      <p:sp>
        <p:nvSpPr>
          <p:cNvPr id="3" name="Content Placeholder 2"/>
          <p:cNvSpPr>
            <a:spLocks noGrp="1"/>
          </p:cNvSpPr>
          <p:nvPr>
            <p:ph idx="1"/>
          </p:nvPr>
        </p:nvSpPr>
        <p:spPr>
          <a:xfrm>
            <a:off x="457200" y="1285860"/>
            <a:ext cx="8229600" cy="4840303"/>
          </a:xfrm>
        </p:spPr>
        <p:txBody>
          <a:bodyPr>
            <a:normAutofit/>
          </a:bodyPr>
          <a:lstStyle/>
          <a:p>
            <a:r>
              <a:rPr lang="sl-SI" sz="1800" dirty="0" smtClean="0">
                <a:latin typeface="Bodoni Bk BT" pitchFamily="18" charset="0"/>
              </a:rPr>
              <a:t>Throughout history, people's lives have been guided by a cacophony of often conflicting wisdom and religions focused on the next or afterlife. The result was persistent misery, violence, and suffering. </a:t>
            </a:r>
          </a:p>
          <a:p>
            <a:pPr>
              <a:buNone/>
            </a:pPr>
            <a:endParaRPr lang="sl-SI" sz="1800" dirty="0" smtClean="0">
              <a:latin typeface="Bodoni Bk BT" pitchFamily="18" charset="0"/>
            </a:endParaRPr>
          </a:p>
          <a:p>
            <a:r>
              <a:rPr lang="sl-SI" sz="1800" dirty="0" smtClean="0">
                <a:latin typeface="Bodoni Bk BT" pitchFamily="18" charset="0"/>
              </a:rPr>
              <a:t>Now:</a:t>
            </a:r>
          </a:p>
          <a:p>
            <a:r>
              <a:rPr lang="sl-SI" sz="1800" dirty="0" smtClean="0">
                <a:latin typeface="Bodoni Bk BT" pitchFamily="18" charset="0"/>
              </a:rPr>
              <a:t>Standard of living is improving for many people.</a:t>
            </a:r>
          </a:p>
          <a:p>
            <a:r>
              <a:rPr lang="sl-SI" sz="1800" dirty="0" smtClean="0">
                <a:latin typeface="Bodoni Bk BT" pitchFamily="18" charset="0"/>
              </a:rPr>
              <a:t>Life is becoming easier, but ever more complex.</a:t>
            </a:r>
          </a:p>
          <a:p>
            <a:r>
              <a:rPr lang="sl-SI" sz="1800" dirty="0" smtClean="0">
                <a:latin typeface="Bodoni Bk BT" pitchFamily="18" charset="0"/>
              </a:rPr>
              <a:t>Alarmingly degradating natural environment. </a:t>
            </a:r>
          </a:p>
          <a:p>
            <a:r>
              <a:rPr lang="sl-SI" sz="1800" dirty="0" smtClean="0">
                <a:latin typeface="Bodoni Bk BT" pitchFamily="18" charset="0"/>
              </a:rPr>
              <a:t>Our number has jumped to 8 billion in very short time. </a:t>
            </a:r>
          </a:p>
          <a:p>
            <a:r>
              <a:rPr lang="sl-SI" sz="1800" dirty="0" smtClean="0">
                <a:latin typeface="Bodoni Bk BT" pitchFamily="18" charset="0"/>
              </a:rPr>
              <a:t>The circomstances have changed, but our mind hasn’t changed (enough).</a:t>
            </a:r>
          </a:p>
          <a:p>
            <a:endParaRPr lang="sl-SI" sz="1800" dirty="0" smtClean="0">
              <a:latin typeface="Bodoni Bk BT" pitchFamily="18" charset="0"/>
            </a:endParaRPr>
          </a:p>
          <a:p>
            <a:r>
              <a:rPr lang="sl-SI" sz="1800" dirty="0" smtClean="0">
                <a:latin typeface="Bodoni Bk BT" pitchFamily="18" charset="0"/>
              </a:rPr>
              <a:t>The need for radical improvement in the quality of human thinking, functioning, and living is becoming ever more urgent. – The improvement is possible.</a:t>
            </a:r>
          </a:p>
          <a:p>
            <a:endParaRPr lang="sl-SI" sz="1800" dirty="0" smtClean="0">
              <a:latin typeface="Bodoni Bk BT" pitchFamily="18" charset="0"/>
            </a:endParaRPr>
          </a:p>
          <a:p>
            <a:endParaRPr lang="sl-SI" sz="1800" dirty="0" smtClean="0">
              <a:latin typeface="Bodoni Bk BT" pitchFamily="18" charset="0"/>
            </a:endParaRPr>
          </a:p>
          <a:p>
            <a:endParaRPr lang="sl-SI" sz="1800" dirty="0" smtClean="0">
              <a:latin typeface="Bodoni Bk BT" pitchFamily="18" charset="0"/>
            </a:endParaRPr>
          </a:p>
          <a:p>
            <a:endParaRPr lang="sl-SI" sz="1800" dirty="0">
              <a:latin typeface="Bodoni Bk BT"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srcRect/>
          <a:stretch>
            <a:fillRect/>
          </a:stretch>
        </p:blipFill>
        <p:spPr bwMode="auto">
          <a:xfrm>
            <a:off x="1571604" y="642918"/>
            <a:ext cx="5786478" cy="5483245"/>
          </a:xfrm>
          <a:prstGeom prst="rect">
            <a:avLst/>
          </a:prstGeom>
          <a:noFill/>
          <a:ln w="9525">
            <a:no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cstate="print"/>
          <a:srcRect/>
          <a:stretch>
            <a:fillRect/>
          </a:stretch>
        </p:blipFill>
        <p:spPr bwMode="auto">
          <a:xfrm>
            <a:off x="1571604" y="642918"/>
            <a:ext cx="5786478" cy="5500726"/>
          </a:xfrm>
          <a:prstGeom prst="rect">
            <a:avLst/>
          </a:prstGeom>
          <a:noFill/>
          <a:ln w="9525">
            <a:no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cstate="print"/>
          <a:srcRect/>
          <a:stretch>
            <a:fillRect/>
          </a:stretch>
        </p:blipFill>
        <p:spPr bwMode="auto">
          <a:xfrm>
            <a:off x="1571604" y="642918"/>
            <a:ext cx="5857916" cy="5626121"/>
          </a:xfrm>
          <a:prstGeom prst="rect">
            <a:avLst/>
          </a:prstGeom>
          <a:solidFill>
            <a:schemeClr val="bg1"/>
          </a:solidFill>
          <a:ln w="9525">
            <a:noFill/>
            <a:miter lim="800000"/>
            <a:headEnd/>
            <a:tailEnd/>
          </a:ln>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6908"/>
          </a:xfrm>
        </p:spPr>
        <p:txBody>
          <a:bodyPr>
            <a:normAutofit/>
          </a:bodyPr>
          <a:lstStyle/>
          <a:p>
            <a:r>
              <a:rPr lang="sl-SI" sz="2800" dirty="0" smtClean="0">
                <a:latin typeface="Bodoni MT" pitchFamily="18" charset="0"/>
              </a:rPr>
              <a:t>Culture of Responsibility </a:t>
            </a:r>
            <a:endParaRPr lang="sl-SI" sz="2800" dirty="0">
              <a:latin typeface="Bodoni MT" pitchFamily="18" charset="0"/>
            </a:endParaRPr>
          </a:p>
        </p:txBody>
      </p:sp>
      <p:sp>
        <p:nvSpPr>
          <p:cNvPr id="3" name="Content Placeholder 2"/>
          <p:cNvSpPr>
            <a:spLocks noGrp="1"/>
          </p:cNvSpPr>
          <p:nvPr>
            <p:ph idx="1"/>
          </p:nvPr>
        </p:nvSpPr>
        <p:spPr>
          <a:xfrm>
            <a:off x="428596" y="1071546"/>
            <a:ext cx="8229600" cy="5643602"/>
          </a:xfrm>
        </p:spPr>
        <p:txBody>
          <a:bodyPr>
            <a:normAutofit fontScale="92500" lnSpcReduction="10000"/>
          </a:bodyPr>
          <a:lstStyle/>
          <a:p>
            <a:pPr>
              <a:buNone/>
            </a:pPr>
            <a:r>
              <a:rPr lang="en-US" sz="2000" dirty="0" smtClean="0">
                <a:latin typeface="Bodoni MT" pitchFamily="18" charset="0"/>
              </a:rPr>
              <a:t>Important:  By gaining emancipative values (as a result of liberation) people start functioning ever more optimally with exponential dynamics. </a:t>
            </a:r>
          </a:p>
          <a:p>
            <a:pPr>
              <a:buNone/>
            </a:pPr>
            <a:endParaRPr lang="en-US" sz="900" dirty="0" smtClean="0">
              <a:latin typeface="Bodoni MT" pitchFamily="18" charset="0"/>
            </a:endParaRPr>
          </a:p>
          <a:p>
            <a:pPr>
              <a:buNone/>
            </a:pPr>
            <a:r>
              <a:rPr lang="en-US" sz="2000" dirty="0" smtClean="0">
                <a:latin typeface="Bodoni MT" pitchFamily="18" charset="0"/>
              </a:rPr>
              <a:t>At a certain point, the 180-degree shift occurs. It changes the quality of communication and behavior, which in turn changes the culture in a society. Communication becomes non-violent as Marshal Rosenberg described it. The basic components of this type of communication are awareness of one's own needs and letting autonomy in decision-making. So person A does not even kindly ask person B for a favor, but rather just tells what she or he needs and person B autonomously offers a supportive solution or help.</a:t>
            </a:r>
          </a:p>
          <a:p>
            <a:pPr>
              <a:buNone/>
            </a:pPr>
            <a:endParaRPr lang="en-US" sz="900" dirty="0" smtClean="0">
              <a:latin typeface="Bodoni MT" pitchFamily="18" charset="0"/>
            </a:endParaRPr>
          </a:p>
          <a:p>
            <a:pPr>
              <a:buNone/>
            </a:pPr>
            <a:r>
              <a:rPr lang="en-US" sz="2000" dirty="0" smtClean="0">
                <a:latin typeface="Bodoni MT" pitchFamily="18" charset="0"/>
              </a:rPr>
              <a:t>This has multiple positive consequences (not all mentioned here). It changes people’s mindsets, communication, way of living and working, culture, functioning of economies and public sector, and the way they treat the cultural and natural environment. </a:t>
            </a:r>
          </a:p>
          <a:p>
            <a:pPr>
              <a:buNone/>
            </a:pPr>
            <a:endParaRPr lang="en-US" sz="900" dirty="0" smtClean="0">
              <a:latin typeface="Bodoni MT" pitchFamily="18" charset="0"/>
            </a:endParaRPr>
          </a:p>
          <a:p>
            <a:pPr>
              <a:buNone/>
            </a:pPr>
            <a:r>
              <a:rPr lang="en-US" sz="2000" dirty="0" smtClean="0">
                <a:latin typeface="Bodoni MT" pitchFamily="18" charset="0"/>
              </a:rPr>
              <a:t>It changes societies across all measurable and obviously also immeasurable categories</a:t>
            </a:r>
            <a:r>
              <a:rPr lang="sl-SI" sz="2000" dirty="0" smtClean="0">
                <a:latin typeface="Bodoni MT" pitchFamily="18" charset="0"/>
              </a:rPr>
              <a:t>: GDP, Social Development Index, Trust Index, Corruption Index (inverse), Happines Index, Innovation index, Environmental Performance Index, etc.</a:t>
            </a:r>
            <a:endParaRPr lang="sl-SI" sz="2000" dirty="0" smtClean="0">
              <a:latin typeface="Bodoni MT" pitchFamily="18" charset="0"/>
              <a:hlinkClick r:id="rId2"/>
            </a:endParaRPr>
          </a:p>
          <a:p>
            <a:pPr>
              <a:buNone/>
            </a:pPr>
            <a:endParaRPr lang="sl-SI" sz="900" dirty="0" smtClean="0">
              <a:latin typeface="Bodoni MT" pitchFamily="18" charset="0"/>
            </a:endParaRPr>
          </a:p>
          <a:p>
            <a:pPr>
              <a:buNone/>
            </a:pPr>
            <a:r>
              <a:rPr lang="sl-SI" sz="2000" dirty="0" smtClean="0">
                <a:latin typeface="Bodoni MT" pitchFamily="18" charset="0"/>
              </a:rPr>
              <a:t>Much longer explanation needed!</a:t>
            </a:r>
            <a:endParaRPr lang="en-US" sz="2000" dirty="0" smtClean="0">
              <a:latin typeface="Bodoni MT" pitchFamily="18" charset="0"/>
            </a:endParaRPr>
          </a:p>
          <a:p>
            <a:pPr>
              <a:buNone/>
            </a:pPr>
            <a:endParaRPr lang="en-US" sz="900" dirty="0" smtClean="0">
              <a:latin typeface="Bodoni MT"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6908"/>
          </a:xfrm>
        </p:spPr>
        <p:txBody>
          <a:bodyPr>
            <a:normAutofit/>
          </a:bodyPr>
          <a:lstStyle/>
          <a:p>
            <a:r>
              <a:rPr lang="sl-SI" sz="2800" dirty="0" smtClean="0">
                <a:latin typeface="Bodoni MT" pitchFamily="18" charset="0"/>
              </a:rPr>
              <a:t>Conclusion</a:t>
            </a:r>
            <a:endParaRPr lang="sl-SI" sz="2800" dirty="0">
              <a:latin typeface="Bodoni MT" pitchFamily="18" charset="0"/>
            </a:endParaRPr>
          </a:p>
        </p:txBody>
      </p:sp>
      <p:sp>
        <p:nvSpPr>
          <p:cNvPr id="3" name="Content Placeholder 2"/>
          <p:cNvSpPr>
            <a:spLocks noGrp="1"/>
          </p:cNvSpPr>
          <p:nvPr>
            <p:ph idx="1"/>
          </p:nvPr>
        </p:nvSpPr>
        <p:spPr>
          <a:xfrm>
            <a:off x="457200" y="1142984"/>
            <a:ext cx="8229600" cy="4983179"/>
          </a:xfrm>
        </p:spPr>
        <p:txBody>
          <a:bodyPr>
            <a:normAutofit lnSpcReduction="10000"/>
          </a:bodyPr>
          <a:lstStyle/>
          <a:p>
            <a:pPr algn="ctr">
              <a:buNone/>
            </a:pPr>
            <a:r>
              <a:rPr lang="sl-SI" sz="2000" dirty="0" smtClean="0">
                <a:latin typeface="Bodoni MT" pitchFamily="18" charset="0"/>
              </a:rPr>
              <a:t>Freedom X Power + Responsibility X Love = Development of Consciousness</a:t>
            </a:r>
          </a:p>
          <a:p>
            <a:pPr algn="ctr">
              <a:buNone/>
            </a:pPr>
            <a:endParaRPr lang="sl-SI" sz="2000" dirty="0" smtClean="0">
              <a:latin typeface="Bodoni MT" pitchFamily="18" charset="0"/>
            </a:endParaRPr>
          </a:p>
          <a:p>
            <a:pPr algn="ctr">
              <a:buNone/>
            </a:pPr>
            <a:r>
              <a:rPr lang="sl-SI" sz="2000" dirty="0" smtClean="0">
                <a:latin typeface="Bodoni MT" pitchFamily="18" charset="0"/>
              </a:rPr>
              <a:t>Freedom – Responsibility = Unsustainablity</a:t>
            </a:r>
          </a:p>
          <a:p>
            <a:pPr algn="ctr">
              <a:buNone/>
            </a:pPr>
            <a:endParaRPr lang="sl-SI" sz="2000" dirty="0" smtClean="0">
              <a:latin typeface="Bodoni MT" pitchFamily="18" charset="0"/>
            </a:endParaRPr>
          </a:p>
          <a:p>
            <a:pPr algn="ctr">
              <a:buNone/>
            </a:pPr>
            <a:r>
              <a:rPr lang="sl-SI" sz="2000" dirty="0" smtClean="0">
                <a:latin typeface="Bodoni MT" pitchFamily="18" charset="0"/>
              </a:rPr>
              <a:t>Thank You for Your Attention! </a:t>
            </a:r>
          </a:p>
          <a:p>
            <a:pPr>
              <a:buNone/>
            </a:pPr>
            <a:endParaRPr lang="sl-SI" sz="2000" dirty="0" smtClean="0">
              <a:latin typeface="Bodoni MT" pitchFamily="18" charset="0"/>
            </a:endParaRPr>
          </a:p>
          <a:p>
            <a:pPr>
              <a:buNone/>
            </a:pPr>
            <a:endParaRPr lang="sl-SI" sz="2000" dirty="0" smtClean="0">
              <a:latin typeface="Bodoni MT" pitchFamily="18" charset="0"/>
            </a:endParaRPr>
          </a:p>
          <a:p>
            <a:pPr>
              <a:buNone/>
            </a:pPr>
            <a:endParaRPr lang="sl-SI" sz="2000" dirty="0" smtClean="0">
              <a:latin typeface="Bodoni MT" pitchFamily="18" charset="0"/>
            </a:endParaRPr>
          </a:p>
          <a:p>
            <a:pPr>
              <a:buNone/>
            </a:pPr>
            <a:endParaRPr lang="sl-SI" sz="2000" dirty="0" smtClean="0">
              <a:latin typeface="Bodoni MT" pitchFamily="18" charset="0"/>
            </a:endParaRPr>
          </a:p>
          <a:p>
            <a:pPr>
              <a:buNone/>
            </a:pPr>
            <a:endParaRPr lang="sl-SI" sz="2000" dirty="0" smtClean="0">
              <a:latin typeface="Bodoni MT" pitchFamily="18" charset="0"/>
            </a:endParaRPr>
          </a:p>
          <a:p>
            <a:pPr>
              <a:buNone/>
            </a:pPr>
            <a:r>
              <a:rPr lang="sl-SI" sz="2000" dirty="0" smtClean="0">
                <a:latin typeface="Bodoni MT" pitchFamily="18" charset="0"/>
              </a:rPr>
              <a:t>                                                         Trust people!</a:t>
            </a:r>
          </a:p>
          <a:p>
            <a:pPr>
              <a:buNone/>
            </a:pPr>
            <a:endParaRPr lang="sl-SI" sz="2000" dirty="0" smtClean="0">
              <a:latin typeface="Bodoni MT" pitchFamily="18" charset="0"/>
            </a:endParaRPr>
          </a:p>
          <a:p>
            <a:pPr>
              <a:buNone/>
            </a:pPr>
            <a:r>
              <a:rPr lang="sl-SI" sz="1800" dirty="0" smtClean="0">
                <a:latin typeface="Bodoni MT" pitchFamily="18" charset="0"/>
              </a:rPr>
              <a:t>P.S: I appreciate any help or advise regarding New World Philosophy book/project.</a:t>
            </a:r>
          </a:p>
          <a:p>
            <a:endParaRPr lang="sl-SI" dirty="0"/>
          </a:p>
        </p:txBody>
      </p:sp>
      <p:pic>
        <p:nvPicPr>
          <p:cNvPr id="4" name="Picture 3" descr="For Specific Groups | For Specific Groups | Tips From Former Smokers | CDC"/>
          <p:cNvPicPr/>
          <p:nvPr/>
        </p:nvPicPr>
        <p:blipFill>
          <a:blip r:embed="rId2"/>
          <a:srcRect/>
          <a:stretch>
            <a:fillRect/>
          </a:stretch>
        </p:blipFill>
        <p:spPr bwMode="auto">
          <a:xfrm>
            <a:off x="3071802" y="3071810"/>
            <a:ext cx="3000396" cy="1643074"/>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42918"/>
            <a:ext cx="8229600" cy="857256"/>
          </a:xfrm>
        </p:spPr>
        <p:txBody>
          <a:bodyPr>
            <a:normAutofit/>
          </a:bodyPr>
          <a:lstStyle/>
          <a:p>
            <a:r>
              <a:rPr lang="sl-SI" sz="3200" dirty="0" smtClean="0">
                <a:latin typeface="Bodoni MT" pitchFamily="18" charset="0"/>
              </a:rPr>
              <a:t>Searching for solution</a:t>
            </a:r>
            <a:endParaRPr lang="sl-SI" sz="3200" dirty="0">
              <a:latin typeface="Bodoni MT" pitchFamily="18" charset="0"/>
            </a:endParaRPr>
          </a:p>
        </p:txBody>
      </p:sp>
      <p:sp>
        <p:nvSpPr>
          <p:cNvPr id="3" name="Content Placeholder 2"/>
          <p:cNvSpPr>
            <a:spLocks noGrp="1"/>
          </p:cNvSpPr>
          <p:nvPr>
            <p:ph idx="1"/>
          </p:nvPr>
        </p:nvSpPr>
        <p:spPr/>
        <p:txBody>
          <a:bodyPr>
            <a:normAutofit/>
          </a:bodyPr>
          <a:lstStyle/>
          <a:p>
            <a:endParaRPr lang="sl-SI" sz="2400" dirty="0" smtClean="0"/>
          </a:p>
          <a:p>
            <a:r>
              <a:rPr lang="en-US" sz="2200" dirty="0" smtClean="0">
                <a:latin typeface="Bodoni MT" pitchFamily="18" charset="0"/>
              </a:rPr>
              <a:t>The theories, hypotheses, religions, ideologies, techniques, and methods are countless, but </a:t>
            </a:r>
            <a:r>
              <a:rPr lang="en-US" sz="2200" b="1" dirty="0" smtClean="0">
                <a:latin typeface="Bodoni MT" pitchFamily="18" charset="0"/>
              </a:rPr>
              <a:t>the reality is one</a:t>
            </a:r>
            <a:r>
              <a:rPr lang="en-US" sz="2200" dirty="0" smtClean="0">
                <a:latin typeface="Bodoni MT" pitchFamily="18" charset="0"/>
              </a:rPr>
              <a:t>. </a:t>
            </a:r>
            <a:endParaRPr lang="sl-SI" sz="2200" dirty="0" smtClean="0">
              <a:latin typeface="Bodoni MT" pitchFamily="18" charset="0"/>
            </a:endParaRPr>
          </a:p>
          <a:p>
            <a:r>
              <a:rPr lang="en-US" sz="2200" dirty="0" smtClean="0">
                <a:latin typeface="Bodoni MT" pitchFamily="18" charset="0"/>
              </a:rPr>
              <a:t>Can humanity step together, use the most competent method for proving the findings, and create one</a:t>
            </a:r>
            <a:r>
              <a:rPr lang="sl-SI" sz="2200" dirty="0" smtClean="0">
                <a:latin typeface="Bodoni MT" pitchFamily="18" charset="0"/>
              </a:rPr>
              <a:t>’s /</a:t>
            </a:r>
            <a:r>
              <a:rPr lang="en-US" sz="2200" dirty="0" smtClean="0">
                <a:latin typeface="Bodoni MT" pitchFamily="18" charset="0"/>
              </a:rPr>
              <a:t> the ultimate </a:t>
            </a:r>
            <a:r>
              <a:rPr lang="sl-SI" sz="2200" dirty="0" smtClean="0">
                <a:latin typeface="Bodoni MT" pitchFamily="18" charset="0"/>
              </a:rPr>
              <a:t>/ world </a:t>
            </a:r>
            <a:r>
              <a:rPr lang="en-US" sz="2200" dirty="0" smtClean="0">
                <a:latin typeface="Bodoni MT" pitchFamily="18" charset="0"/>
              </a:rPr>
              <a:t>philosophy?</a:t>
            </a:r>
            <a:endParaRPr lang="sl-SI" sz="2200" dirty="0" smtClean="0">
              <a:latin typeface="Bodoni MT" pitchFamily="18" charset="0"/>
            </a:endParaRPr>
          </a:p>
          <a:p>
            <a:r>
              <a:rPr lang="sl-SI" sz="2200" dirty="0" smtClean="0">
                <a:latin typeface="Bodoni MT" pitchFamily="18" charset="0"/>
              </a:rPr>
              <a:t>Is there one trigger / mechanism that can change humans? (The great majority of people will not meditate or practice other techniques.)</a:t>
            </a:r>
          </a:p>
          <a:p>
            <a:r>
              <a:rPr lang="en-US" sz="2200" dirty="0" smtClean="0">
                <a:latin typeface="Bodoni MT" pitchFamily="18" charset="0"/>
              </a:rPr>
              <a:t>Is there already a process that just needs to be strengthened?</a:t>
            </a:r>
            <a:endParaRPr lang="sl-SI" sz="2200" dirty="0" smtClean="0">
              <a:latin typeface="Bodoni MT"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l-SI" sz="3200" dirty="0" smtClean="0">
                <a:latin typeface="Bodoni MT" pitchFamily="18" charset="0"/>
              </a:rPr>
              <a:t>Just in time</a:t>
            </a:r>
            <a:endParaRPr lang="sl-SI" sz="3200" dirty="0">
              <a:latin typeface="Bodoni MT" pitchFamily="18" charset="0"/>
            </a:endParaRPr>
          </a:p>
        </p:txBody>
      </p:sp>
      <p:sp>
        <p:nvSpPr>
          <p:cNvPr id="3" name="Content Placeholder 2"/>
          <p:cNvSpPr>
            <a:spLocks noGrp="1"/>
          </p:cNvSpPr>
          <p:nvPr>
            <p:ph idx="1"/>
          </p:nvPr>
        </p:nvSpPr>
        <p:spPr/>
        <p:txBody>
          <a:bodyPr>
            <a:normAutofit lnSpcReduction="10000"/>
          </a:bodyPr>
          <a:lstStyle/>
          <a:p>
            <a:pPr>
              <a:buNone/>
            </a:pPr>
            <a:r>
              <a:rPr lang="en-US" sz="2200" dirty="0" smtClean="0">
                <a:latin typeface="Bodoni MT" pitchFamily="18" charset="0"/>
              </a:rPr>
              <a:t>Just at the time when this world is going to h..., </a:t>
            </a:r>
            <a:endParaRPr lang="sl-SI" sz="2200" dirty="0" smtClean="0">
              <a:latin typeface="Bodoni MT" pitchFamily="18" charset="0"/>
            </a:endParaRPr>
          </a:p>
          <a:p>
            <a:pPr>
              <a:buNone/>
            </a:pPr>
            <a:r>
              <a:rPr lang="en-US" sz="2200" dirty="0" smtClean="0">
                <a:latin typeface="Bodoni MT" pitchFamily="18" charset="0"/>
              </a:rPr>
              <a:t>the solution has arrived.</a:t>
            </a:r>
            <a:r>
              <a:rPr lang="sl-SI" sz="2200" dirty="0" smtClean="0">
                <a:latin typeface="Bodoni MT" pitchFamily="18" charset="0"/>
              </a:rPr>
              <a:t> </a:t>
            </a:r>
          </a:p>
          <a:p>
            <a:pPr>
              <a:buNone/>
            </a:pPr>
            <a:endParaRPr lang="sl-SI" sz="2200" dirty="0" smtClean="0">
              <a:latin typeface="Bodoni MT" pitchFamily="18" charset="0"/>
            </a:endParaRPr>
          </a:p>
          <a:p>
            <a:pPr>
              <a:buNone/>
            </a:pPr>
            <a:r>
              <a:rPr lang="en-US" sz="2200" dirty="0" smtClean="0">
                <a:latin typeface="Bodoni MT" pitchFamily="18" charset="0"/>
              </a:rPr>
              <a:t>What is it?</a:t>
            </a:r>
            <a:r>
              <a:rPr lang="sl-SI" sz="2200" dirty="0" smtClean="0">
                <a:latin typeface="Bodoni MT" pitchFamily="18" charset="0"/>
              </a:rPr>
              <a:t> </a:t>
            </a:r>
          </a:p>
          <a:p>
            <a:pPr>
              <a:buNone/>
            </a:pPr>
            <a:endParaRPr lang="sl-SI" sz="2200" dirty="0" smtClean="0">
              <a:latin typeface="Bodoni MT" pitchFamily="18" charset="0"/>
            </a:endParaRPr>
          </a:p>
          <a:p>
            <a:pPr>
              <a:buNone/>
            </a:pPr>
            <a:r>
              <a:rPr lang="en-US" sz="2200" dirty="0" smtClean="0">
                <a:latin typeface="Bodoni MT" pitchFamily="18" charset="0"/>
              </a:rPr>
              <a:t>The world of social sciences has produced enough knowledge in recent years/decades that if synthesized together and offered to people </a:t>
            </a:r>
            <a:r>
              <a:rPr lang="sl-SI" sz="2200" dirty="0" smtClean="0">
                <a:latin typeface="Bodoni MT" pitchFamily="18" charset="0"/>
              </a:rPr>
              <a:t>as a philosophy </a:t>
            </a:r>
            <a:r>
              <a:rPr lang="en-US" sz="2200" dirty="0" smtClean="0">
                <a:latin typeface="Bodoni MT" pitchFamily="18" charset="0"/>
              </a:rPr>
              <a:t>it could save the world - as much as there is still to save.</a:t>
            </a:r>
            <a:endParaRPr lang="sl-SI" sz="2200" dirty="0" smtClean="0">
              <a:latin typeface="Bodoni MT" pitchFamily="18" charset="0"/>
            </a:endParaRPr>
          </a:p>
          <a:p>
            <a:pPr>
              <a:buNone/>
            </a:pPr>
            <a:endParaRPr lang="sl-SI" sz="2200" dirty="0" smtClean="0">
              <a:latin typeface="Bodoni MT" pitchFamily="18" charset="0"/>
            </a:endParaRPr>
          </a:p>
          <a:p>
            <a:pPr>
              <a:buNone/>
            </a:pPr>
            <a:r>
              <a:rPr lang="en-US" sz="2200" dirty="0" smtClean="0">
                <a:latin typeface="Bodoni MT" pitchFamily="18" charset="0"/>
              </a:rPr>
              <a:t>Of course, the people would need to start living according to this </a:t>
            </a:r>
            <a:r>
              <a:rPr lang="sl-SI" sz="2200" dirty="0" smtClean="0">
                <a:latin typeface="Bodoni MT" pitchFamily="18" charset="0"/>
              </a:rPr>
              <a:t>philosophy</a:t>
            </a:r>
            <a:r>
              <a:rPr lang="en-US" sz="2200" dirty="0" smtClean="0">
                <a:latin typeface="Bodoni MT" pitchFamily="18" charset="0"/>
              </a:rPr>
              <a:t>.</a:t>
            </a:r>
            <a:endParaRPr lang="sl-SI" sz="2200" dirty="0">
              <a:latin typeface="Bodoni MT"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39784"/>
          </a:xfrm>
        </p:spPr>
        <p:txBody>
          <a:bodyPr>
            <a:normAutofit/>
          </a:bodyPr>
          <a:lstStyle/>
          <a:p>
            <a:r>
              <a:rPr lang="sl-SI" sz="3200" dirty="0" smtClean="0">
                <a:latin typeface="Bodoni MT" pitchFamily="18" charset="0"/>
              </a:rPr>
              <a:t>New World Philosophy (NWP)</a:t>
            </a:r>
            <a:endParaRPr lang="sl-SI" sz="3200" dirty="0">
              <a:latin typeface="Bodoni MT" pitchFamily="18" charset="0"/>
            </a:endParaRPr>
          </a:p>
        </p:txBody>
      </p:sp>
      <p:sp>
        <p:nvSpPr>
          <p:cNvPr id="3" name="Content Placeholder 2"/>
          <p:cNvSpPr>
            <a:spLocks noGrp="1"/>
          </p:cNvSpPr>
          <p:nvPr>
            <p:ph idx="1"/>
          </p:nvPr>
        </p:nvSpPr>
        <p:spPr>
          <a:xfrm>
            <a:off x="457200" y="1214422"/>
            <a:ext cx="8229600" cy="4911741"/>
          </a:xfrm>
        </p:spPr>
        <p:txBody>
          <a:bodyPr>
            <a:normAutofit fontScale="47500" lnSpcReduction="20000"/>
          </a:bodyPr>
          <a:lstStyle/>
          <a:p>
            <a:pPr lvl="0"/>
            <a:r>
              <a:rPr lang="sl-SI" dirty="0" smtClean="0">
                <a:latin typeface="Bodoni MT" pitchFamily="18" charset="0"/>
              </a:rPr>
              <a:t>NWP is </a:t>
            </a:r>
            <a:r>
              <a:rPr lang="sl-SI" b="1" dirty="0" smtClean="0">
                <a:latin typeface="Bodoni MT" pitchFamily="18" charset="0"/>
              </a:rPr>
              <a:t>science-based</a:t>
            </a:r>
            <a:r>
              <a:rPr lang="sl-SI" dirty="0" smtClean="0">
                <a:latin typeface="Bodoni MT" pitchFamily="18" charset="0"/>
              </a:rPr>
              <a:t> thus reliable and trustworthy, neutral and acceptable by all.</a:t>
            </a:r>
          </a:p>
          <a:p>
            <a:pPr lvl="0"/>
            <a:r>
              <a:rPr lang="sl-SI" dirty="0" smtClean="0">
                <a:latin typeface="Bodoni MT" pitchFamily="18" charset="0"/>
              </a:rPr>
              <a:t>NWP is</a:t>
            </a:r>
            <a:r>
              <a:rPr lang="sl-SI" b="1" dirty="0" smtClean="0">
                <a:latin typeface="Bodoni MT" pitchFamily="18" charset="0"/>
              </a:rPr>
              <a:t> well structured</a:t>
            </a:r>
            <a:r>
              <a:rPr lang="sl-SI" dirty="0" smtClean="0">
                <a:latin typeface="Bodoni MT" pitchFamily="18" charset="0"/>
              </a:rPr>
              <a:t>, which enables autonomous manoeuvering to anyone within this philosophical knowledge.</a:t>
            </a:r>
          </a:p>
          <a:p>
            <a:r>
              <a:rPr lang="sl-SI" dirty="0" smtClean="0">
                <a:latin typeface="Bodoni MT" pitchFamily="18" charset="0"/>
              </a:rPr>
              <a:t>NWP is a </a:t>
            </a:r>
            <a:r>
              <a:rPr lang="sl-SI" b="1" dirty="0" smtClean="0">
                <a:latin typeface="Bodoni MT" pitchFamily="18" charset="0"/>
              </a:rPr>
              <a:t>holistic meta-theory </a:t>
            </a:r>
            <a:r>
              <a:rPr lang="sl-SI" dirty="0" smtClean="0">
                <a:latin typeface="Bodoni MT" pitchFamily="18" charset="0"/>
              </a:rPr>
              <a:t>exceeding partiality and subjectivism.</a:t>
            </a:r>
          </a:p>
          <a:p>
            <a:pPr lvl="0"/>
            <a:r>
              <a:rPr lang="sl-SI" dirty="0" smtClean="0">
                <a:latin typeface="Bodoni MT" pitchFamily="18" charset="0"/>
              </a:rPr>
              <a:t>NWP focuses on </a:t>
            </a:r>
            <a:r>
              <a:rPr lang="sl-SI" b="1" dirty="0" smtClean="0">
                <a:latin typeface="Bodoni MT" pitchFamily="18" charset="0"/>
              </a:rPr>
              <a:t>paradigmatic change</a:t>
            </a:r>
            <a:r>
              <a:rPr lang="sl-SI" dirty="0" smtClean="0">
                <a:latin typeface="Bodoni MT" pitchFamily="18" charset="0"/>
              </a:rPr>
              <a:t>.</a:t>
            </a:r>
          </a:p>
          <a:p>
            <a:pPr lvl="0"/>
            <a:r>
              <a:rPr lang="sl-SI" dirty="0" smtClean="0">
                <a:latin typeface="Bodoni MT" pitchFamily="18" charset="0"/>
              </a:rPr>
              <a:t>NWP is </a:t>
            </a:r>
            <a:r>
              <a:rPr lang="sl-SI" b="1" dirty="0" smtClean="0">
                <a:latin typeface="Bodoni MT" pitchFamily="18" charset="0"/>
              </a:rPr>
              <a:t>developmental</a:t>
            </a:r>
            <a:r>
              <a:rPr lang="sl-SI" dirty="0" smtClean="0">
                <a:latin typeface="Bodoni MT" pitchFamily="18" charset="0"/>
              </a:rPr>
              <a:t> describing the stages of individual and social development. </a:t>
            </a:r>
          </a:p>
          <a:p>
            <a:r>
              <a:rPr lang="sl-SI" dirty="0" smtClean="0">
                <a:latin typeface="Bodoni MT" pitchFamily="18" charset="0"/>
              </a:rPr>
              <a:t>NWP is based on four cornerstones: </a:t>
            </a:r>
            <a:r>
              <a:rPr lang="sl-SI" b="1" dirty="0" smtClean="0">
                <a:latin typeface="Bodoni MT" pitchFamily="18" charset="0"/>
              </a:rPr>
              <a:t>freedom and empowerment, love and responsibility</a:t>
            </a:r>
            <a:r>
              <a:rPr lang="sl-SI" dirty="0" smtClean="0">
                <a:latin typeface="Bodoni MT" pitchFamily="18" charset="0"/>
              </a:rPr>
              <a:t>.</a:t>
            </a:r>
          </a:p>
          <a:p>
            <a:r>
              <a:rPr lang="sl-SI" dirty="0" smtClean="0">
                <a:latin typeface="Bodoni MT" pitchFamily="18" charset="0"/>
              </a:rPr>
              <a:t>NWP explains the “true nature of reality” (Buddhism)</a:t>
            </a:r>
          </a:p>
          <a:p>
            <a:r>
              <a:rPr lang="sl-SI" dirty="0" smtClean="0">
                <a:latin typeface="Bodoni MT" pitchFamily="18" charset="0"/>
              </a:rPr>
              <a:t>NWP is based on clear </a:t>
            </a:r>
            <a:r>
              <a:rPr lang="en-US" b="1" dirty="0" smtClean="0">
                <a:latin typeface="Bodoni MT" pitchFamily="18" charset="0"/>
              </a:rPr>
              <a:t>causal relationship</a:t>
            </a:r>
            <a:r>
              <a:rPr lang="sl-SI" b="1" dirty="0" smtClean="0">
                <a:latin typeface="Bodoni MT" pitchFamily="18" charset="0"/>
              </a:rPr>
              <a:t>s </a:t>
            </a:r>
            <a:r>
              <a:rPr lang="sl-SI" dirty="0" smtClean="0">
                <a:latin typeface="Bodoni MT" pitchFamily="18" charset="0"/>
              </a:rPr>
              <a:t>(</a:t>
            </a:r>
            <a:r>
              <a:rPr lang="sl-SI" smtClean="0">
                <a:latin typeface="Bodoni MT" pitchFamily="18" charset="0"/>
              </a:rPr>
              <a:t>No misticism)</a:t>
            </a:r>
            <a:endParaRPr lang="sl-SI" dirty="0" smtClean="0">
              <a:latin typeface="Bodoni MT" pitchFamily="18" charset="0"/>
            </a:endParaRPr>
          </a:p>
          <a:p>
            <a:pPr lvl="0"/>
            <a:r>
              <a:rPr lang="sl-SI" dirty="0" smtClean="0">
                <a:latin typeface="Bodoni MT" pitchFamily="18" charset="0"/>
              </a:rPr>
              <a:t>NWP is</a:t>
            </a:r>
            <a:r>
              <a:rPr lang="sl-SI" b="1" dirty="0" smtClean="0">
                <a:latin typeface="Bodoni MT" pitchFamily="18" charset="0"/>
              </a:rPr>
              <a:t> effective </a:t>
            </a:r>
            <a:r>
              <a:rPr lang="sl-SI" dirty="0" smtClean="0">
                <a:latin typeface="Bodoni MT" pitchFamily="18" charset="0"/>
              </a:rPr>
              <a:t>as it is based on knowledge about what really works.</a:t>
            </a:r>
          </a:p>
          <a:p>
            <a:r>
              <a:rPr lang="sl-SI" dirty="0" smtClean="0">
                <a:latin typeface="Bodoni MT" pitchFamily="18" charset="0"/>
              </a:rPr>
              <a:t>NWP is </a:t>
            </a:r>
            <a:r>
              <a:rPr lang="sl-SI" b="1" dirty="0" smtClean="0">
                <a:latin typeface="Bodoni MT" pitchFamily="18" charset="0"/>
              </a:rPr>
              <a:t>clarifying</a:t>
            </a:r>
            <a:r>
              <a:rPr lang="sl-SI" dirty="0" smtClean="0">
                <a:latin typeface="Bodoni MT" pitchFamily="18" charset="0"/>
              </a:rPr>
              <a:t> in a world full of false assumptions and biased thinking.</a:t>
            </a:r>
          </a:p>
          <a:p>
            <a:pPr lvl="0"/>
            <a:r>
              <a:rPr lang="sl-SI" dirty="0" smtClean="0">
                <a:latin typeface="Bodoni MT" pitchFamily="18" charset="0"/>
              </a:rPr>
              <a:t>NWP shares the </a:t>
            </a:r>
            <a:r>
              <a:rPr lang="sl-SI" b="1" dirty="0" smtClean="0">
                <a:latin typeface="Bodoni MT" pitchFamily="18" charset="0"/>
              </a:rPr>
              <a:t>excitement and passion </a:t>
            </a:r>
            <a:r>
              <a:rPr lang="sl-SI" dirty="0" smtClean="0">
                <a:latin typeface="Bodoni MT" pitchFamily="18" charset="0"/>
              </a:rPr>
              <a:t>for the life of consciousness development.</a:t>
            </a:r>
          </a:p>
          <a:p>
            <a:r>
              <a:rPr lang="sl-SI" dirty="0" smtClean="0">
                <a:latin typeface="Bodoni MT" pitchFamily="18" charset="0"/>
              </a:rPr>
              <a:t>NWP is </a:t>
            </a:r>
            <a:r>
              <a:rPr lang="sl-SI" b="1" dirty="0" smtClean="0">
                <a:latin typeface="Bodoni MT" pitchFamily="18" charset="0"/>
              </a:rPr>
              <a:t>elegant</a:t>
            </a:r>
            <a:r>
              <a:rPr lang="sl-SI" dirty="0" smtClean="0">
                <a:latin typeface="Bodoni MT" pitchFamily="18" charset="0"/>
              </a:rPr>
              <a:t>.</a:t>
            </a:r>
          </a:p>
          <a:p>
            <a:pPr lvl="0"/>
            <a:r>
              <a:rPr lang="sl-SI" dirty="0" smtClean="0">
                <a:latin typeface="Bodoni MT" pitchFamily="18" charset="0"/>
              </a:rPr>
              <a:t>NWP tries to be </a:t>
            </a:r>
            <a:r>
              <a:rPr lang="sl-SI" b="1" dirty="0" smtClean="0">
                <a:latin typeface="Bodoni MT" pitchFamily="18" charset="0"/>
              </a:rPr>
              <a:t>attractive</a:t>
            </a:r>
            <a:r>
              <a:rPr lang="sl-SI" dirty="0" smtClean="0">
                <a:latin typeface="Bodoni MT" pitchFamily="18" charset="0"/>
              </a:rPr>
              <a:t> to most people and purely positive for all.</a:t>
            </a:r>
          </a:p>
          <a:p>
            <a:pPr lvl="0"/>
            <a:r>
              <a:rPr lang="sl-SI" dirty="0" smtClean="0">
                <a:latin typeface="Bodoni MT" pitchFamily="18" charset="0"/>
              </a:rPr>
              <a:t>NWP has the power to </a:t>
            </a:r>
            <a:r>
              <a:rPr lang="sl-SI" b="1" dirty="0" smtClean="0">
                <a:latin typeface="Bodoni MT" pitchFamily="18" charset="0"/>
              </a:rPr>
              <a:t>unite people</a:t>
            </a:r>
            <a:r>
              <a:rPr lang="sl-SI" dirty="0" smtClean="0">
                <a:latin typeface="Bodoni MT" pitchFamily="18" charset="0"/>
              </a:rPr>
              <a:t>.</a:t>
            </a:r>
          </a:p>
          <a:p>
            <a:pPr lvl="0"/>
            <a:r>
              <a:rPr lang="sl-SI" dirty="0" smtClean="0">
                <a:latin typeface="Bodoni MT" pitchFamily="18" charset="0"/>
              </a:rPr>
              <a:t>NWP has the power to improve and possibly even </a:t>
            </a:r>
            <a:r>
              <a:rPr lang="sl-SI" b="1" dirty="0" smtClean="0">
                <a:latin typeface="Bodoni MT" pitchFamily="18" charset="0"/>
              </a:rPr>
              <a:t>save the world</a:t>
            </a:r>
            <a:r>
              <a:rPr lang="sl-SI" dirty="0" smtClean="0">
                <a:latin typeface="Bodoni MT" pitchFamily="18" charset="0"/>
              </a:rPr>
              <a:t>.</a:t>
            </a:r>
          </a:p>
          <a:p>
            <a:pPr lvl="0"/>
            <a:r>
              <a:rPr lang="sl-SI" dirty="0" smtClean="0">
                <a:latin typeface="Bodoni MT" pitchFamily="18" charset="0"/>
              </a:rPr>
              <a:t>NWP brings </a:t>
            </a:r>
            <a:r>
              <a:rPr lang="sl-SI" b="1" dirty="0" smtClean="0">
                <a:latin typeface="Bodoni MT" pitchFamily="18" charset="0"/>
              </a:rPr>
              <a:t>hope and optimism</a:t>
            </a:r>
            <a:r>
              <a:rPr lang="sl-SI" dirty="0" smtClean="0">
                <a:latin typeface="Bodoni MT" pitchFamily="18" charset="0"/>
              </a:rPr>
              <a:t>.</a:t>
            </a:r>
          </a:p>
          <a:p>
            <a:pPr lvl="0"/>
            <a:r>
              <a:rPr lang="sl-SI" dirty="0" smtClean="0">
                <a:latin typeface="Bodoni MT" pitchFamily="18" charset="0"/>
              </a:rPr>
              <a:t>NWP should be continuously improved that's why it is an </a:t>
            </a:r>
            <a:r>
              <a:rPr lang="sl-SI" b="1" dirty="0" smtClean="0">
                <a:latin typeface="Bodoni MT" pitchFamily="18" charset="0"/>
              </a:rPr>
              <a:t>open-source</a:t>
            </a:r>
            <a:r>
              <a:rPr lang="sl-SI" dirty="0" smtClean="0">
                <a:latin typeface="Bodoni MT" pitchFamily="18" charset="0"/>
              </a:rPr>
              <a:t> book/philosophy. </a:t>
            </a:r>
          </a:p>
          <a:p>
            <a:pPr lvl="0"/>
            <a:endParaRPr lang="sl-SI" dirty="0" smtClean="0">
              <a:latin typeface="Bodoni MT" pitchFamily="18" charset="0"/>
            </a:endParaRPr>
          </a:p>
          <a:p>
            <a:r>
              <a:rPr lang="sl-SI" dirty="0" smtClean="0">
                <a:latin typeface="Bodoni MT" pitchFamily="18" charset="0"/>
              </a:rPr>
              <a:t>Join this transformative movement and shape a thriving, responsible world. Who, if not you? When, if not now?</a:t>
            </a:r>
          </a:p>
          <a:p>
            <a:endParaRPr lang="sl-SI"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2594"/>
          </a:xfrm>
        </p:spPr>
        <p:txBody>
          <a:bodyPr>
            <a:normAutofit fontScale="90000"/>
          </a:bodyPr>
          <a:lstStyle/>
          <a:p>
            <a:r>
              <a:rPr lang="sl-SI" sz="2200" dirty="0" smtClean="0">
                <a:latin typeface="Bodoni MT" pitchFamily="18" charset="0"/>
              </a:rPr>
              <a:t>CLEAR STRUCTURE - Vertical dimension: Development of Consciousness</a:t>
            </a:r>
            <a:endParaRPr lang="sl-SI" sz="2200" dirty="0">
              <a:latin typeface="Bodoni MT" pitchFamily="18" charset="0"/>
            </a:endParaRPr>
          </a:p>
        </p:txBody>
      </p:sp>
      <p:pic>
        <p:nvPicPr>
          <p:cNvPr id="4" name="Content Placeholder 3" descr="https://live.staticflickr.com/31/44612365_89b2cc1c93_o.jpg"/>
          <p:cNvPicPr>
            <a:picLocks noGrp="1"/>
          </p:cNvPicPr>
          <p:nvPr>
            <p:ph idx="1"/>
          </p:nvPr>
        </p:nvPicPr>
        <p:blipFill>
          <a:blip r:embed="rId2" cstate="print"/>
          <a:srcRect/>
          <a:stretch>
            <a:fillRect/>
          </a:stretch>
        </p:blipFill>
        <p:spPr bwMode="auto">
          <a:xfrm>
            <a:off x="785786" y="1142984"/>
            <a:ext cx="7358114" cy="500066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54032"/>
          </a:xfrm>
        </p:spPr>
        <p:txBody>
          <a:bodyPr>
            <a:normAutofit/>
          </a:bodyPr>
          <a:lstStyle/>
          <a:p>
            <a:r>
              <a:rPr lang="sl-SI" sz="2400" dirty="0" smtClean="0">
                <a:latin typeface="Bodoni MT" pitchFamily="18" charset="0"/>
              </a:rPr>
              <a:t>So, we evolve...</a:t>
            </a:r>
            <a:endParaRPr lang="sl-SI" sz="2400" dirty="0">
              <a:latin typeface="Bodoni MT" pitchFamily="18" charset="0"/>
            </a:endParaRPr>
          </a:p>
        </p:txBody>
      </p:sp>
      <p:sp>
        <p:nvSpPr>
          <p:cNvPr id="3" name="Content Placeholder 2"/>
          <p:cNvSpPr>
            <a:spLocks noGrp="1"/>
          </p:cNvSpPr>
          <p:nvPr>
            <p:ph idx="1"/>
          </p:nvPr>
        </p:nvSpPr>
        <p:spPr>
          <a:xfrm>
            <a:off x="457200" y="1214422"/>
            <a:ext cx="8229600" cy="4911741"/>
          </a:xfrm>
        </p:spPr>
        <p:txBody>
          <a:bodyPr>
            <a:normAutofit/>
          </a:bodyPr>
          <a:lstStyle/>
          <a:p>
            <a:r>
              <a:rPr lang="sl-SI" sz="2000" dirty="0" smtClean="0">
                <a:latin typeface="Bodoni MT" pitchFamily="18" charset="0"/>
              </a:rPr>
              <a:t>...but why, when, who, what are the outcomes? Are only people at later (higher) stages really “good / well functioning” people? </a:t>
            </a:r>
          </a:p>
          <a:p>
            <a:pPr>
              <a:buNone/>
            </a:pPr>
            <a:endParaRPr lang="sl-SI" sz="2000" dirty="0" smtClean="0">
              <a:latin typeface="Bodoni MT" pitchFamily="18" charset="0"/>
            </a:endParaRPr>
          </a:p>
          <a:p>
            <a:r>
              <a:rPr lang="sl-SI" sz="2000" dirty="0" smtClean="0">
                <a:latin typeface="Bodoni MT" pitchFamily="18" charset="0"/>
              </a:rPr>
              <a:t>Something is missing here.</a:t>
            </a:r>
          </a:p>
          <a:p>
            <a:pPr>
              <a:buNone/>
            </a:pPr>
            <a:endParaRPr lang="sl-SI" sz="2000" dirty="0" smtClean="0">
              <a:latin typeface="Bodoni MT" pitchFamily="18" charset="0"/>
            </a:endParaRPr>
          </a:p>
          <a:p>
            <a:r>
              <a:rPr lang="en-US" sz="2000" dirty="0" smtClean="0">
                <a:latin typeface="Bodoni MT" pitchFamily="18" charset="0"/>
              </a:rPr>
              <a:t>Social scientists have observed a critical process for the last 43 years. Probably more important than vertical development. Very few people know about it. Probably the solution to most problems related to human beings.</a:t>
            </a:r>
            <a:endParaRPr lang="sl-SI" sz="2000" dirty="0" smtClean="0">
              <a:latin typeface="Bodoni MT" pitchFamily="18" charset="0"/>
            </a:endParaRPr>
          </a:p>
          <a:p>
            <a:endParaRPr lang="sl-SI" sz="2000" dirty="0" smtClean="0">
              <a:latin typeface="Bodoni MT" pitchFamily="18" charset="0"/>
            </a:endParaRPr>
          </a:p>
          <a:p>
            <a:r>
              <a:rPr lang="sl-SI" sz="2000" dirty="0" smtClean="0">
                <a:latin typeface="Bodoni MT" pitchFamily="18" charset="0"/>
              </a:rPr>
              <a:t>The result: (Could be called) </a:t>
            </a:r>
            <a:r>
              <a:rPr lang="sl-SI" sz="2000" b="1" dirty="0" smtClean="0">
                <a:latin typeface="Bodoni MT" pitchFamily="18" charset="0"/>
              </a:rPr>
              <a:t>Culture of Love /</a:t>
            </a:r>
            <a:r>
              <a:rPr lang="sl-SI" sz="2000" dirty="0" smtClean="0">
                <a:latin typeface="Bodoni MT" pitchFamily="18" charset="0"/>
              </a:rPr>
              <a:t> </a:t>
            </a:r>
            <a:r>
              <a:rPr lang="sl-SI" sz="2000" b="1" dirty="0" smtClean="0">
                <a:latin typeface="Bodoni MT" pitchFamily="18" charset="0"/>
              </a:rPr>
              <a:t>Culture of Responsibility</a:t>
            </a:r>
            <a:endParaRPr lang="sl-SI" sz="2000" b="1" dirty="0">
              <a:latin typeface="Bodoni MT"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l-SI" sz="2800" b="1" dirty="0" smtClean="0">
                <a:latin typeface="Bodoni MT" pitchFamily="18" charset="0"/>
              </a:rPr>
              <a:t>Culture of Love /</a:t>
            </a:r>
            <a:r>
              <a:rPr lang="sl-SI" sz="2800" dirty="0" smtClean="0">
                <a:latin typeface="Bodoni MT" pitchFamily="18" charset="0"/>
              </a:rPr>
              <a:t> </a:t>
            </a:r>
            <a:r>
              <a:rPr lang="sl-SI" sz="2800" b="1" dirty="0" smtClean="0">
                <a:latin typeface="Bodoni MT" pitchFamily="18" charset="0"/>
              </a:rPr>
              <a:t>Culture of Responsibility</a:t>
            </a:r>
            <a:endParaRPr lang="sl-SI" sz="2800" dirty="0"/>
          </a:p>
        </p:txBody>
      </p:sp>
      <p:sp>
        <p:nvSpPr>
          <p:cNvPr id="3" name="Content Placeholder 2"/>
          <p:cNvSpPr>
            <a:spLocks noGrp="1"/>
          </p:cNvSpPr>
          <p:nvPr>
            <p:ph idx="1"/>
          </p:nvPr>
        </p:nvSpPr>
        <p:spPr>
          <a:xfrm>
            <a:off x="457200" y="1428736"/>
            <a:ext cx="8229600" cy="4697427"/>
          </a:xfrm>
        </p:spPr>
        <p:txBody>
          <a:bodyPr>
            <a:normAutofit/>
          </a:bodyPr>
          <a:lstStyle/>
          <a:p>
            <a:r>
              <a:rPr lang="sl-SI" sz="2000" dirty="0" smtClean="0">
                <a:latin typeface="Bodoni MT" pitchFamily="18" charset="0"/>
              </a:rPr>
              <a:t>The result of liberation – Freedom, Democracy, Emancipation</a:t>
            </a:r>
          </a:p>
          <a:p>
            <a:r>
              <a:rPr lang="sl-SI" sz="2000" dirty="0" smtClean="0">
                <a:latin typeface="Bodoni MT" pitchFamily="18" charset="0"/>
              </a:rPr>
              <a:t>Aren’t we free? </a:t>
            </a:r>
          </a:p>
          <a:p>
            <a:r>
              <a:rPr lang="sl-SI" sz="2000" dirty="0" smtClean="0">
                <a:latin typeface="Bodoni MT" pitchFamily="18" charset="0"/>
              </a:rPr>
              <a:t>What are we liberating from?</a:t>
            </a:r>
          </a:p>
          <a:p>
            <a:r>
              <a:rPr lang="sl-SI" sz="2000" dirty="0" smtClean="0">
                <a:latin typeface="Bodoni MT" pitchFamily="18" charset="0"/>
              </a:rPr>
              <a:t>How can we become more free? </a:t>
            </a:r>
          </a:p>
          <a:p>
            <a:r>
              <a:rPr lang="sl-SI" sz="2000" dirty="0" smtClean="0">
                <a:latin typeface="Bodoni MT" pitchFamily="18" charset="0"/>
              </a:rPr>
              <a:t>What are the advantages &amp; disadvantages of being free / not free?</a:t>
            </a:r>
          </a:p>
          <a:p>
            <a:r>
              <a:rPr lang="sl-SI" sz="2000" dirty="0" smtClean="0">
                <a:latin typeface="Bodoni MT" pitchFamily="18" charset="0"/>
              </a:rPr>
              <a:t>What are the psychological consequences of liberation?</a:t>
            </a:r>
          </a:p>
          <a:p>
            <a:r>
              <a:rPr lang="sl-SI" sz="2000" dirty="0" smtClean="0">
                <a:latin typeface="Bodoni MT" pitchFamily="18" charset="0"/>
              </a:rPr>
              <a:t>What are the psycho-social and cultural causes and consequences of freedom?</a:t>
            </a:r>
          </a:p>
          <a:p>
            <a:r>
              <a:rPr lang="sl-SI" sz="2000" dirty="0" smtClean="0">
                <a:latin typeface="Bodoni MT" pitchFamily="18" charset="0"/>
              </a:rPr>
              <a:t>How to understand our moment in time / zeitgeist / state of existence?</a:t>
            </a:r>
          </a:p>
          <a:p>
            <a:endParaRPr lang="sl-SI" sz="20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6908"/>
          </a:xfrm>
        </p:spPr>
        <p:txBody>
          <a:bodyPr>
            <a:normAutofit/>
          </a:bodyPr>
          <a:lstStyle/>
          <a:p>
            <a:r>
              <a:rPr lang="sl-SI" sz="2400" dirty="0" smtClean="0">
                <a:latin typeface="Bodoni MT" pitchFamily="18" charset="0"/>
              </a:rPr>
              <a:t>CLEAR STRUCTURE - Horizontal Dimension</a:t>
            </a:r>
            <a:endParaRPr lang="sl-SI" sz="2400" dirty="0">
              <a:latin typeface="Bodoni MT" pitchFamily="18" charset="0"/>
            </a:endParaRPr>
          </a:p>
        </p:txBody>
      </p:sp>
      <p:sp>
        <p:nvSpPr>
          <p:cNvPr id="3" name="Content Placeholder 2"/>
          <p:cNvSpPr>
            <a:spLocks noGrp="1"/>
          </p:cNvSpPr>
          <p:nvPr>
            <p:ph idx="1"/>
          </p:nvPr>
        </p:nvSpPr>
        <p:spPr>
          <a:xfrm>
            <a:off x="457200" y="785794"/>
            <a:ext cx="8229600" cy="5340369"/>
          </a:xfrm>
        </p:spPr>
        <p:txBody>
          <a:bodyPr>
            <a:normAutofit/>
          </a:bodyPr>
          <a:lstStyle/>
          <a:p>
            <a:endParaRPr lang="sl-SI" sz="1800" dirty="0" smtClean="0"/>
          </a:p>
          <a:p>
            <a:r>
              <a:rPr lang="sl-SI" sz="1800" b="1" dirty="0" smtClean="0">
                <a:latin typeface="Bodoni MT" pitchFamily="18" charset="0"/>
              </a:rPr>
              <a:t>From Victim Mentality to Culture of Responsibility / Culture of Love </a:t>
            </a:r>
          </a:p>
          <a:p>
            <a:r>
              <a:rPr lang="sl-SI" sz="1800" dirty="0" smtClean="0">
                <a:latin typeface="Bodoni MT" pitchFamily="18" charset="0"/>
              </a:rPr>
              <a:t>The result of liberation, democratisation, emancipation</a:t>
            </a:r>
          </a:p>
          <a:p>
            <a:r>
              <a:rPr lang="sl-SI" sz="1800" dirty="0" smtClean="0">
                <a:latin typeface="Bodoni MT" pitchFamily="18" charset="0"/>
              </a:rPr>
              <a:t>Steve Taylor – The Fall: Last 6000 years humanity is </a:t>
            </a:r>
            <a:r>
              <a:rPr lang="sl-SI" sz="1800" b="1" dirty="0" smtClean="0">
                <a:latin typeface="Bodoni MT" pitchFamily="18" charset="0"/>
              </a:rPr>
              <a:t>insane</a:t>
            </a:r>
            <a:r>
              <a:rPr lang="sl-SI" sz="1800" dirty="0" smtClean="0">
                <a:latin typeface="Bodoni MT" pitchFamily="18" charset="0"/>
              </a:rPr>
              <a:t>. – Pyramdal social structures – Profoundly wrong (Most people </a:t>
            </a:r>
            <a:r>
              <a:rPr lang="sl-SI" sz="1800" i="1" dirty="0" smtClean="0">
                <a:latin typeface="Bodoni MT" pitchFamily="18" charset="0"/>
              </a:rPr>
              <a:t>just</a:t>
            </a:r>
            <a:r>
              <a:rPr lang="sl-SI" sz="1800" dirty="0" smtClean="0">
                <a:latin typeface="Bodoni MT" pitchFamily="18" charset="0"/>
              </a:rPr>
              <a:t> self-absorbed)</a:t>
            </a:r>
          </a:p>
          <a:p>
            <a:r>
              <a:rPr lang="sl-SI" sz="1800" dirty="0" smtClean="0">
                <a:latin typeface="Bodoni MT" pitchFamily="18" charset="0"/>
              </a:rPr>
              <a:t>For around 500 years humanity is in the </a:t>
            </a:r>
            <a:r>
              <a:rPr lang="sl-SI" sz="1800" b="1" dirty="0" smtClean="0">
                <a:latin typeface="Bodoni MT" pitchFamily="18" charset="0"/>
              </a:rPr>
              <a:t>process of liberation</a:t>
            </a:r>
            <a:r>
              <a:rPr lang="sl-SI" sz="1800" dirty="0" smtClean="0">
                <a:latin typeface="Bodoni MT" pitchFamily="18" charset="0"/>
              </a:rPr>
              <a:t>. With time delay - responsible too. </a:t>
            </a:r>
          </a:p>
          <a:p>
            <a:r>
              <a:rPr lang="sl-SI" sz="1800" dirty="0" smtClean="0">
                <a:latin typeface="Bodoni MT" pitchFamily="18" charset="0"/>
              </a:rPr>
              <a:t>Last few decades (problematic last years) the process of liberation is mainly universal (all societies).</a:t>
            </a:r>
          </a:p>
          <a:p>
            <a:r>
              <a:rPr lang="sl-SI" sz="1800" dirty="0" smtClean="0">
                <a:latin typeface="Bodoni MT" pitchFamily="18" charset="0"/>
              </a:rPr>
              <a:t>Only free, empowered, loving &amp; responsible people are fully autonomous Humans.  - </a:t>
            </a:r>
            <a:r>
              <a:rPr lang="sl-SI" sz="1800" b="1" dirty="0" smtClean="0">
                <a:latin typeface="Bodoni MT" pitchFamily="18" charset="0"/>
              </a:rPr>
              <a:t>Why?</a:t>
            </a:r>
          </a:p>
        </p:txBody>
      </p:sp>
      <p:pic>
        <p:nvPicPr>
          <p:cNvPr id="4" name="Picture 3" descr="Statue of Responsibility – A colossal inspiring monument to celebrate and  promote the principle of Responsibility."/>
          <p:cNvPicPr/>
          <p:nvPr/>
        </p:nvPicPr>
        <p:blipFill>
          <a:blip r:embed="rId2" cstate="print"/>
          <a:srcRect/>
          <a:stretch>
            <a:fillRect/>
          </a:stretch>
        </p:blipFill>
        <p:spPr bwMode="auto">
          <a:xfrm>
            <a:off x="642910" y="4214818"/>
            <a:ext cx="2143125" cy="2643182"/>
          </a:xfrm>
          <a:prstGeom prst="rect">
            <a:avLst/>
          </a:prstGeom>
          <a:noFill/>
          <a:ln w="9525">
            <a:noFill/>
            <a:miter lim="800000"/>
            <a:headEnd/>
            <a:tailEnd/>
          </a:ln>
        </p:spPr>
      </p:pic>
      <p:pic>
        <p:nvPicPr>
          <p:cNvPr id="6" name="Picture 5" descr="Statue of Liberty (Famous Monument) - On This Day"/>
          <p:cNvPicPr/>
          <p:nvPr/>
        </p:nvPicPr>
        <p:blipFill>
          <a:blip r:embed="rId3"/>
          <a:srcRect/>
          <a:stretch>
            <a:fillRect/>
          </a:stretch>
        </p:blipFill>
        <p:spPr bwMode="auto">
          <a:xfrm>
            <a:off x="6429388" y="4214818"/>
            <a:ext cx="2000264" cy="2643182"/>
          </a:xfrm>
          <a:prstGeom prst="rect">
            <a:avLst/>
          </a:prstGeom>
          <a:noFill/>
          <a:ln w="9525">
            <a:noFill/>
            <a:miter lim="800000"/>
            <a:headEnd/>
            <a:tailEnd/>
          </a:ln>
        </p:spPr>
      </p:pic>
      <p:pic>
        <p:nvPicPr>
          <p:cNvPr id="7" name="Picture 6" descr="Political Map of the continental US States - Nations Online Project"/>
          <p:cNvPicPr/>
          <p:nvPr/>
        </p:nvPicPr>
        <p:blipFill>
          <a:blip r:embed="rId4"/>
          <a:srcRect/>
          <a:stretch>
            <a:fillRect/>
          </a:stretch>
        </p:blipFill>
        <p:spPr bwMode="auto">
          <a:xfrm>
            <a:off x="2786050" y="4214818"/>
            <a:ext cx="3643338" cy="2643182"/>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1966</TotalTime>
  <Words>2388</Words>
  <Application>Microsoft Office PowerPoint</Application>
  <PresentationFormat>On-screen Show (4:3)</PresentationFormat>
  <Paragraphs>229</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Open-source book New World Philosophy for You Evolve to Thrive Setting Foundations for the Upcoming Era of  Evolving &amp; Thriving Individuals &amp; Societies  www.newworldphilosophy.org </vt:lpstr>
      <vt:lpstr>Why?</vt:lpstr>
      <vt:lpstr>Searching for solution</vt:lpstr>
      <vt:lpstr>Just in time</vt:lpstr>
      <vt:lpstr>New World Philosophy (NWP)</vt:lpstr>
      <vt:lpstr>CLEAR STRUCTURE - Vertical dimension: Development of Consciousness</vt:lpstr>
      <vt:lpstr>So, we evolve...</vt:lpstr>
      <vt:lpstr>Culture of Love / Culture of Responsibility</vt:lpstr>
      <vt:lpstr>CLEAR STRUCTURE - Horizontal Dimension</vt:lpstr>
      <vt:lpstr>Humans – the creatures of needs</vt:lpstr>
      <vt:lpstr>Humans – the creatures of needs (part 2)</vt:lpstr>
      <vt:lpstr>What happens?</vt:lpstr>
      <vt:lpstr>Deprivation</vt:lpstr>
      <vt:lpstr>Satisfaction</vt:lpstr>
      <vt:lpstr>Thinking system producing illusions, dellusions and evil – Meaning-making mechanism employed as a comforter </vt:lpstr>
      <vt:lpstr>New World Philosophy thinking system</vt:lpstr>
      <vt:lpstr>The Conditions</vt:lpstr>
      <vt:lpstr>The process</vt:lpstr>
      <vt:lpstr>Favorable cultural processes?</vt:lpstr>
      <vt:lpstr>Slide 20</vt:lpstr>
      <vt:lpstr>Slide 21</vt:lpstr>
      <vt:lpstr>Slide 22</vt:lpstr>
      <vt:lpstr>Culture of Responsibility </vt:lpstr>
      <vt:lpstr>Conclusion</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HORIZONTAL DIMENSION The shortcut</dc:title>
  <dc:creator>david</dc:creator>
  <cp:lastModifiedBy>david</cp:lastModifiedBy>
  <cp:revision>131</cp:revision>
  <dcterms:created xsi:type="dcterms:W3CDTF">2023-05-03T04:50:47Z</dcterms:created>
  <dcterms:modified xsi:type="dcterms:W3CDTF">2024-11-21T18:31:56Z</dcterms:modified>
</cp:coreProperties>
</file>